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4"/>
  </p:sldMasterIdLst>
  <p:notesMasterIdLst>
    <p:notesMasterId r:id="rId84"/>
  </p:notesMasterIdLst>
  <p:handoutMasterIdLst>
    <p:handoutMasterId r:id="rId85"/>
  </p:handoutMasterIdLst>
  <p:sldIdLst>
    <p:sldId id="376" r:id="rId5"/>
    <p:sldId id="441" r:id="rId6"/>
    <p:sldId id="442" r:id="rId7"/>
    <p:sldId id="443" r:id="rId8"/>
    <p:sldId id="661" r:id="rId9"/>
    <p:sldId id="447" r:id="rId10"/>
    <p:sldId id="449" r:id="rId11"/>
    <p:sldId id="662" r:id="rId12"/>
    <p:sldId id="675" r:id="rId13"/>
    <p:sldId id="741" r:id="rId14"/>
    <p:sldId id="742" r:id="rId15"/>
    <p:sldId id="503" r:id="rId16"/>
    <p:sldId id="677" r:id="rId17"/>
    <p:sldId id="680" r:id="rId18"/>
    <p:sldId id="738" r:id="rId19"/>
    <p:sldId id="687" r:id="rId20"/>
    <p:sldId id="688" r:id="rId21"/>
    <p:sldId id="683" r:id="rId22"/>
    <p:sldId id="740" r:id="rId23"/>
    <p:sldId id="690" r:id="rId24"/>
    <p:sldId id="692" r:id="rId25"/>
    <p:sldId id="701" r:id="rId26"/>
    <p:sldId id="713" r:id="rId27"/>
    <p:sldId id="714" r:id="rId28"/>
    <p:sldId id="715" r:id="rId29"/>
    <p:sldId id="716" r:id="rId30"/>
    <p:sldId id="717" r:id="rId31"/>
    <p:sldId id="718" r:id="rId32"/>
    <p:sldId id="719" r:id="rId33"/>
    <p:sldId id="720" r:id="rId34"/>
    <p:sldId id="721" r:id="rId35"/>
    <p:sldId id="739" r:id="rId36"/>
    <p:sldId id="726" r:id="rId37"/>
    <p:sldId id="727" r:id="rId38"/>
    <p:sldId id="728" r:id="rId39"/>
    <p:sldId id="729" r:id="rId40"/>
    <p:sldId id="730" r:id="rId41"/>
    <p:sldId id="702" r:id="rId42"/>
    <p:sldId id="703" r:id="rId43"/>
    <p:sldId id="704" r:id="rId44"/>
    <p:sldId id="705" r:id="rId45"/>
    <p:sldId id="706" r:id="rId46"/>
    <p:sldId id="707" r:id="rId47"/>
    <p:sldId id="708" r:id="rId48"/>
    <p:sldId id="709" r:id="rId49"/>
    <p:sldId id="710" r:id="rId50"/>
    <p:sldId id="711" r:id="rId51"/>
    <p:sldId id="712" r:id="rId52"/>
    <p:sldId id="743" r:id="rId53"/>
    <p:sldId id="744" r:id="rId54"/>
    <p:sldId id="745" r:id="rId55"/>
    <p:sldId id="746" r:id="rId56"/>
    <p:sldId id="747" r:id="rId57"/>
    <p:sldId id="748" r:id="rId58"/>
    <p:sldId id="749" r:id="rId59"/>
    <p:sldId id="723" r:id="rId60"/>
    <p:sldId id="731" r:id="rId61"/>
    <p:sldId id="732" r:id="rId62"/>
    <p:sldId id="733" r:id="rId63"/>
    <p:sldId id="734" r:id="rId64"/>
    <p:sldId id="735" r:id="rId65"/>
    <p:sldId id="736" r:id="rId66"/>
    <p:sldId id="737" r:id="rId67"/>
    <p:sldId id="691" r:id="rId68"/>
    <p:sldId id="693" r:id="rId69"/>
    <p:sldId id="694" r:id="rId70"/>
    <p:sldId id="750" r:id="rId71"/>
    <p:sldId id="751" r:id="rId72"/>
    <p:sldId id="522" r:id="rId73"/>
    <p:sldId id="491" r:id="rId74"/>
    <p:sldId id="490" r:id="rId75"/>
    <p:sldId id="492" r:id="rId76"/>
    <p:sldId id="489" r:id="rId77"/>
    <p:sldId id="523" r:id="rId78"/>
    <p:sldId id="658" r:id="rId79"/>
    <p:sldId id="524" r:id="rId80"/>
    <p:sldId id="497" r:id="rId81"/>
    <p:sldId id="525" r:id="rId82"/>
    <p:sldId id="566" r:id="rId83"/>
  </p:sldIdLst>
  <p:sldSz cx="12192000" cy="6858000"/>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80AC4-1DFD-49C8-87E1-0B969B9D4849}" v="4" dt="2021-05-10T05:13:58.579"/>
    <p1510:client id="{9F153A82-757A-4F3D-97FA-E750FEAD196A}" v="1" dt="2021-06-05T05:56:30.079"/>
    <p1510:client id="{9F6BFA1E-E63E-4CB8-B1E7-F6AA8E555838}" v="5" dt="2021-05-09T02:54:03.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94701" autoAdjust="0"/>
  </p:normalViewPr>
  <p:slideViewPr>
    <p:cSldViewPr>
      <p:cViewPr varScale="1">
        <p:scale>
          <a:sx n="113" d="100"/>
          <a:sy n="113" d="100"/>
        </p:scale>
        <p:origin x="138" y="2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888"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ck Guan TAN (NP)" userId="S::thg@np.edu.sg::e5f7d661-fe1a-47b6-b277-f25b08fa15d4" providerId="AD" clId="Web-{9F6BFA1E-E63E-4CB8-B1E7-F6AA8E555838}"/>
    <pc:docChg chg="mod modSld modMainMaster">
      <pc:chgData name="Hock Guan TAN (NP)" userId="S::thg@np.edu.sg::e5f7d661-fe1a-47b6-b277-f25b08fa15d4" providerId="AD" clId="Web-{9F6BFA1E-E63E-4CB8-B1E7-F6AA8E555838}" dt="2021-05-09T02:53:59.391" v="5" actId="20577"/>
      <pc:docMkLst>
        <pc:docMk/>
      </pc:docMkLst>
      <pc:sldChg chg="modSp">
        <pc:chgData name="Hock Guan TAN (NP)" userId="S::thg@np.edu.sg::e5f7d661-fe1a-47b6-b277-f25b08fa15d4" providerId="AD" clId="Web-{9F6BFA1E-E63E-4CB8-B1E7-F6AA8E555838}" dt="2021-05-09T02:53:59.391" v="5" actId="20577"/>
        <pc:sldMkLst>
          <pc:docMk/>
          <pc:sldMk cId="0" sldId="376"/>
        </pc:sldMkLst>
        <pc:spChg chg="mod">
          <ac:chgData name="Hock Guan TAN (NP)" userId="S::thg@np.edu.sg::e5f7d661-fe1a-47b6-b277-f25b08fa15d4" providerId="AD" clId="Web-{9F6BFA1E-E63E-4CB8-B1E7-F6AA8E555838}" dt="2021-05-09T02:53:59.391" v="5" actId="20577"/>
          <ac:spMkLst>
            <pc:docMk/>
            <pc:sldMk cId="0" sldId="376"/>
            <ac:spMk id="129038" creationId="{00000000-0000-0000-0000-000000000000}"/>
          </ac:spMkLst>
        </pc:spChg>
      </pc:sldChg>
      <pc:sldMasterChg chg="addSp">
        <pc:chgData name="Hock Guan TAN (NP)" userId="S::thg@np.edu.sg::e5f7d661-fe1a-47b6-b277-f25b08fa15d4" providerId="AD" clId="Web-{9F6BFA1E-E63E-4CB8-B1E7-F6AA8E555838}" dt="2021-05-09T02:53:53.406" v="0" actId="33475"/>
        <pc:sldMasterMkLst>
          <pc:docMk/>
          <pc:sldMasterMk cId="0" sldId="2147483650"/>
        </pc:sldMasterMkLst>
        <pc:spChg chg="add">
          <ac:chgData name="Hock Guan TAN (NP)" userId="S::thg@np.edu.sg::e5f7d661-fe1a-47b6-b277-f25b08fa15d4" providerId="AD" clId="Web-{9F6BFA1E-E63E-4CB8-B1E7-F6AA8E555838}" dt="2021-05-09T02:53:53.406" v="0" actId="33475"/>
          <ac:spMkLst>
            <pc:docMk/>
            <pc:sldMasterMk cId="0" sldId="2147483650"/>
            <ac:spMk id="3" creationId="{1EEE2D80-03BE-43A3-BF10-672618B74666}"/>
          </ac:spMkLst>
        </pc:spChg>
      </pc:sldMasterChg>
    </pc:docChg>
  </pc:docChgLst>
  <pc:docChgLst>
    <pc:chgData name="Zuriel Shanley Tanyory /CSF" userId="S::s10193642@connect.np.edu.sg::9b0ecaa6-d17f-477d-b75a-0b480fc259d2" providerId="AD" clId="Web-{9F153A82-757A-4F3D-97FA-E750FEAD196A}"/>
    <pc:docChg chg="modSld">
      <pc:chgData name="Zuriel Shanley Tanyory /CSF" userId="S::s10193642@connect.np.edu.sg::9b0ecaa6-d17f-477d-b75a-0b480fc259d2" providerId="AD" clId="Web-{9F153A82-757A-4F3D-97FA-E750FEAD196A}" dt="2021-06-05T05:56:30.079" v="0" actId="1076"/>
      <pc:docMkLst>
        <pc:docMk/>
      </pc:docMkLst>
      <pc:sldChg chg="modSp">
        <pc:chgData name="Zuriel Shanley Tanyory /CSF" userId="S::s10193642@connect.np.edu.sg::9b0ecaa6-d17f-477d-b75a-0b480fc259d2" providerId="AD" clId="Web-{9F153A82-757A-4F3D-97FA-E750FEAD196A}" dt="2021-06-05T05:56:30.079" v="0" actId="1076"/>
        <pc:sldMkLst>
          <pc:docMk/>
          <pc:sldMk cId="0" sldId="376"/>
        </pc:sldMkLst>
        <pc:spChg chg="mod">
          <ac:chgData name="Zuriel Shanley Tanyory /CSF" userId="S::s10193642@connect.np.edu.sg::9b0ecaa6-d17f-477d-b75a-0b480fc259d2" providerId="AD" clId="Web-{9F153A82-757A-4F3D-97FA-E750FEAD196A}" dt="2021-06-05T05:56:30.079" v="0" actId="1076"/>
          <ac:spMkLst>
            <pc:docMk/>
            <pc:sldMk cId="0" sldId="376"/>
            <ac:spMk id="4103" creationId="{00000000-0000-0000-0000-000000000000}"/>
          </ac:spMkLst>
        </pc:spChg>
      </pc:sldChg>
    </pc:docChg>
  </pc:docChgLst>
  <pc:docChgLst>
    <pc:chgData name="Hock Guan TAN (NP)" userId="S::thg@np.edu.sg::e5f7d661-fe1a-47b6-b277-f25b08fa15d4" providerId="AD" clId="Web-{83680AC4-1DFD-49C8-87E1-0B969B9D4849}"/>
    <pc:docChg chg="modSld">
      <pc:chgData name="Hock Guan TAN (NP)" userId="S::thg@np.edu.sg::e5f7d661-fe1a-47b6-b277-f25b08fa15d4" providerId="AD" clId="Web-{83680AC4-1DFD-49C8-87E1-0B969B9D4849}" dt="2021-05-10T05:13:55.876" v="2" actId="20577"/>
      <pc:docMkLst>
        <pc:docMk/>
      </pc:docMkLst>
      <pc:sldChg chg="modSp">
        <pc:chgData name="Hock Guan TAN (NP)" userId="S::thg@np.edu.sg::e5f7d661-fe1a-47b6-b277-f25b08fa15d4" providerId="AD" clId="Web-{83680AC4-1DFD-49C8-87E1-0B969B9D4849}" dt="2021-05-10T05:13:55.876" v="2" actId="20577"/>
        <pc:sldMkLst>
          <pc:docMk/>
          <pc:sldMk cId="0" sldId="376"/>
        </pc:sldMkLst>
        <pc:spChg chg="mod">
          <ac:chgData name="Hock Guan TAN (NP)" userId="S::thg@np.edu.sg::e5f7d661-fe1a-47b6-b277-f25b08fa15d4" providerId="AD" clId="Web-{83680AC4-1DFD-49C8-87E1-0B969B9D4849}" dt="2021-05-10T05:13:55.876" v="2" actId="20577"/>
          <ac:spMkLst>
            <pc:docMk/>
            <pc:sldMk cId="0" sldId="376"/>
            <ac:spMk id="12903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731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9063" y="746125"/>
            <a:ext cx="6545262"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DF7D8D15-C1EE-4187-BFF7-4E97858134BB}" type="slidenum">
              <a:rPr lang="en-GB" altLang="en-US"/>
              <a:pPr>
                <a:defRPr/>
              </a:pPr>
              <a:t>‹#›</a:t>
            </a:fld>
            <a:endParaRPr lang="en-GB" altLang="en-US"/>
          </a:p>
        </p:txBody>
      </p:sp>
    </p:spTree>
    <p:extLst>
      <p:ext uri="{BB962C8B-B14F-4D97-AF65-F5344CB8AC3E}">
        <p14:creationId xmlns:p14="http://schemas.microsoft.com/office/powerpoint/2010/main" val="37626257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58652376-84BA-45EB-ADF9-F8917EE4E4FE}" type="slidenum">
              <a:rPr lang="en-GB" altLang="en-US" sz="1000" smtClean="0">
                <a:latin typeface="Arial" panose="020B0604020202020204" pitchFamily="34" charset="0"/>
              </a:rPr>
              <a:pPr/>
              <a:t>1</a:t>
            </a:fld>
            <a:endParaRPr lang="en-GB" altLang="en-US" sz="1000" dirty="0">
              <a:latin typeface="Arial" panose="020B0604020202020204" pitchFamily="34" charset="0"/>
            </a:endParaRPr>
          </a:p>
        </p:txBody>
      </p:sp>
      <p:sp>
        <p:nvSpPr>
          <p:cNvPr id="5123" name="Rectangle 2"/>
          <p:cNvSpPr>
            <a:spLocks noGrp="1" noRot="1" noChangeAspect="1" noChangeArrowheads="1" noTextEdit="1"/>
          </p:cNvSpPr>
          <p:nvPr>
            <p:ph type="sldImg"/>
          </p:nvPr>
        </p:nvSpPr>
        <p:spPr>
          <a:xfrm>
            <a:off x="119063" y="746125"/>
            <a:ext cx="6545262" cy="3683000"/>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a:latin typeface="Arial" panose="020B0604020202020204" pitchFamily="34" charset="0"/>
              </a:rPr>
              <a:t>Left-hand Bar – Replace FSP by your module code and X by the lecture number.</a:t>
            </a:r>
          </a:p>
          <a:p>
            <a:pPr marL="228600" indent="-228600">
              <a:buFontTx/>
              <a:buAutoNum type="arabicPeriod"/>
            </a:pPr>
            <a:r>
              <a:rPr lang="en-US" altLang="en-US" dirty="0">
                <a:latin typeface="Arial" panose="020B0604020202020204" pitchFamily="34" charset="0"/>
              </a:rPr>
              <a:t>Replace Lecture Title</a:t>
            </a:r>
          </a:p>
          <a:p>
            <a:pPr marL="228600" indent="-228600">
              <a:buFontTx/>
              <a:buAutoNum type="arabicPeriod"/>
            </a:pPr>
            <a:r>
              <a:rPr lang="en-US" altLang="en-US" dirty="0">
                <a:latin typeface="Arial" panose="020B0604020202020204" pitchFamily="34" charset="0"/>
              </a:rPr>
              <a:t>Replace &lt; Module Name &gt;</a:t>
            </a:r>
          </a:p>
          <a:p>
            <a:pPr marL="228600" indent="-228600">
              <a:buFontTx/>
              <a:buAutoNum type="arabicPeriod"/>
            </a:pPr>
            <a:r>
              <a:rPr lang="en-US" altLang="en-US" dirty="0">
                <a:latin typeface="Arial" panose="020B0604020202020204" pitchFamily="34" charset="0"/>
              </a:rPr>
              <a:t>Replace Year and Semester if necessary</a:t>
            </a:r>
          </a:p>
        </p:txBody>
      </p:sp>
    </p:spTree>
    <p:extLst>
      <p:ext uri="{BB962C8B-B14F-4D97-AF65-F5344CB8AC3E}">
        <p14:creationId xmlns:p14="http://schemas.microsoft.com/office/powerpoint/2010/main" val="121395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063" y="746125"/>
            <a:ext cx="6545262" cy="3683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DF7D8D15-C1EE-4187-BFF7-4E97858134BB}" type="slidenum">
              <a:rPr lang="en-GB" altLang="en-US" smtClean="0"/>
              <a:pPr>
                <a:defRPr/>
              </a:pPr>
              <a:t>27</a:t>
            </a:fld>
            <a:endParaRPr lang="en-GB" altLang="en-US"/>
          </a:p>
        </p:txBody>
      </p:sp>
    </p:spTree>
    <p:extLst>
      <p:ext uri="{BB962C8B-B14F-4D97-AF65-F5344CB8AC3E}">
        <p14:creationId xmlns:p14="http://schemas.microsoft.com/office/powerpoint/2010/main" val="2650086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19200" y="609600"/>
            <a:ext cx="10160000" cy="838200"/>
          </a:xfrm>
          <a:solidFill>
            <a:srgbClr val="0000FF"/>
          </a:solidFill>
          <a:ln w="9525"/>
        </p:spPr>
        <p:txBody>
          <a:bodyPr anchor="b"/>
          <a:lstStyle>
            <a:lvl1pPr algn="ctr">
              <a:defRPr sz="4400">
                <a:solidFill>
                  <a:srgbClr val="FFFF00"/>
                </a:solidFill>
                <a:effectLst/>
              </a:defRPr>
            </a:lvl1pPr>
          </a:lstStyle>
          <a:p>
            <a:r>
              <a:rPr lang="en-US"/>
              <a:t>Chapter</a:t>
            </a:r>
          </a:p>
        </p:txBody>
      </p:sp>
      <p:sp>
        <p:nvSpPr>
          <p:cNvPr id="49155" name="Rectangle 3"/>
          <p:cNvSpPr>
            <a:spLocks noGrp="1" noChangeArrowheads="1"/>
          </p:cNvSpPr>
          <p:nvPr>
            <p:ph type="subTitle" idx="1"/>
          </p:nvPr>
        </p:nvSpPr>
        <p:spPr>
          <a:xfrm>
            <a:off x="5384800" y="2743200"/>
            <a:ext cx="5892800" cy="2895600"/>
          </a:xfrm>
        </p:spPr>
        <p:txBody>
          <a:bodyPr/>
          <a:lstStyle>
            <a:lvl1pPr marL="0" indent="0">
              <a:buFont typeface="Wingdings" pitchFamily="2" charset="2"/>
              <a:buNone/>
              <a:defRPr sz="32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027904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42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4800" y="0"/>
            <a:ext cx="29972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78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16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70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Tree>
    <p:extLst>
      <p:ext uri="{BB962C8B-B14F-4D97-AF65-F5344CB8AC3E}">
        <p14:creationId xmlns:p14="http://schemas.microsoft.com/office/powerpoint/2010/main" val="75524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42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none">
                <a:effectLst/>
              </a:defRPr>
            </a:lvl1pPr>
          </a:lstStyle>
          <a:p>
            <a:r>
              <a:rPr lang="en-US" dirty="0"/>
              <a:t>Click to edit Master title style</a:t>
            </a:r>
          </a:p>
        </p:txBody>
      </p:sp>
    </p:spTree>
    <p:extLst>
      <p:ext uri="{BB962C8B-B14F-4D97-AF65-F5344CB8AC3E}">
        <p14:creationId xmlns:p14="http://schemas.microsoft.com/office/powerpoint/2010/main" val="107616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6424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110358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8000" y="1066800"/>
            <a:ext cx="10871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4" name="Rectangle 16"/>
          <p:cNvSpPr>
            <a:spLocks noChangeArrowheads="1"/>
          </p:cNvSpPr>
          <p:nvPr userDrawn="1"/>
        </p:nvSpPr>
        <p:spPr bwMode="auto">
          <a:xfrm>
            <a:off x="2235200" y="6400800"/>
            <a:ext cx="6604000" cy="381000"/>
          </a:xfrm>
          <a:prstGeom prst="rect">
            <a:avLst/>
          </a:prstGeom>
          <a:noFill/>
          <a:ln w="9525">
            <a:noFill/>
            <a:miter lim="800000"/>
            <a:headEnd/>
            <a:tailEnd/>
          </a:ln>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altLang="en-US" sz="1200" dirty="0">
                <a:latin typeface="Arial Narrow" panose="020B0606020202030204" pitchFamily="34" charset="0"/>
              </a:rPr>
              <a:t>Diploma in CSF		              </a:t>
            </a:r>
            <a:r>
              <a:rPr lang="en-GB" sz="1200" b="0" kern="0" dirty="0">
                <a:solidFill>
                  <a:srgbClr val="0033CC"/>
                </a:solidFill>
                <a:effectLst>
                  <a:outerShdw blurRad="38100" dist="38100" dir="2700000" algn="tl">
                    <a:srgbClr val="C0C0C0"/>
                  </a:outerShdw>
                </a:effectLst>
              </a:rPr>
              <a:t>Reconnaissance             </a:t>
            </a:r>
          </a:p>
          <a:p>
            <a:pPr lvl="1">
              <a:spcBef>
                <a:spcPts val="0"/>
              </a:spcBef>
              <a:defRPr/>
            </a:pPr>
            <a:r>
              <a:rPr lang="en-US" altLang="en-US" sz="1200" dirty="0">
                <a:latin typeface="Arial Narrow" panose="020B0606020202030204" pitchFamily="34" charset="0"/>
              </a:rPr>
              <a:t>EH  AY20/21, </a:t>
            </a:r>
            <a:r>
              <a:rPr lang="en-US" altLang="en-US" sz="1200" dirty="0" err="1">
                <a:latin typeface="Arial Narrow" panose="020B0606020202030204" pitchFamily="34" charset="0"/>
              </a:rPr>
              <a:t>Sem</a:t>
            </a:r>
            <a:r>
              <a:rPr lang="en-US" altLang="en-US" sz="1200" dirty="0">
                <a:latin typeface="Arial Narrow" panose="020B0606020202030204" pitchFamily="34" charset="0"/>
              </a:rPr>
              <a:t> 5		                          Slide </a:t>
            </a:r>
            <a:fld id="{B3DEAB90-769D-463E-BD21-073D094AAA1B}" type="slidenum">
              <a:rPr lang="en-US" altLang="en-US" sz="1200" smtClean="0">
                <a:latin typeface="Arial Narrow" panose="020B0606020202030204" pitchFamily="34" charset="0"/>
              </a:rPr>
              <a:pPr lvl="1">
                <a:spcBef>
                  <a:spcPts val="0"/>
                </a:spcBef>
                <a:defRPr/>
              </a:pPr>
              <a:t>‹#›</a:t>
            </a:fld>
            <a:endParaRPr lang="en-US" altLang="en-US" sz="1200" dirty="0">
              <a:latin typeface="Arial Narrow" panose="020B0606020202030204" pitchFamily="34" charset="0"/>
            </a:endParaRPr>
          </a:p>
        </p:txBody>
      </p:sp>
      <p:sp>
        <p:nvSpPr>
          <p:cNvPr id="1028" name="Line 17"/>
          <p:cNvSpPr>
            <a:spLocks noChangeShapeType="1"/>
          </p:cNvSpPr>
          <p:nvPr userDrawn="1"/>
        </p:nvSpPr>
        <p:spPr bwMode="auto">
          <a:xfrm>
            <a:off x="609600" y="6248400"/>
            <a:ext cx="1087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8146" name="Rectangle 18"/>
          <p:cNvSpPr>
            <a:spLocks noChangeArrowheads="1"/>
          </p:cNvSpPr>
          <p:nvPr userDrawn="1"/>
        </p:nvSpPr>
        <p:spPr bwMode="auto">
          <a:xfrm>
            <a:off x="0" y="-38100"/>
            <a:ext cx="12192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defRPr/>
            </a:pPr>
            <a:endParaRPr lang="en-US" altLang="en-US" sz="2400"/>
          </a:p>
        </p:txBody>
      </p:sp>
      <p:sp>
        <p:nvSpPr>
          <p:cNvPr id="48130" name="Rectangle 2"/>
          <p:cNvSpPr>
            <a:spLocks noGrp="1" noChangeArrowheads="1"/>
          </p:cNvSpPr>
          <p:nvPr>
            <p:ph type="title"/>
          </p:nvPr>
        </p:nvSpPr>
        <p:spPr bwMode="auto">
          <a:xfrm>
            <a:off x="0" y="0"/>
            <a:ext cx="119888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Title</a:t>
            </a:r>
          </a:p>
        </p:txBody>
      </p:sp>
      <p:pic>
        <p:nvPicPr>
          <p:cNvPr id="1031"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8000" y="6270630"/>
            <a:ext cx="2286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8839200" y="6400800"/>
            <a:ext cx="2540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sz="1200" dirty="0"/>
              <a:t>  Last update: </a:t>
            </a:r>
            <a:fld id="{49E9EE40-A8B8-4C07-8101-8ABA5D5CDEBC}" type="datetime1">
              <a:rPr lang="en-US" sz="1200" smtClean="0"/>
              <a:t>6/4/2021</a:t>
            </a:fld>
            <a:endParaRPr lang="en-US" sz="1200" dirty="0"/>
          </a:p>
        </p:txBody>
      </p:sp>
      <p:sp>
        <p:nvSpPr>
          <p:cNvPr id="3" name="TextBox 2">
            <a:extLst>
              <a:ext uri="{FF2B5EF4-FFF2-40B4-BE49-F238E27FC236}">
                <a16:creationId xmlns:a16="http://schemas.microsoft.com/office/drawing/2014/main" id="{1EEE2D80-03BE-43A3-BF10-672618B74666}"/>
              </a:ext>
            </a:extLst>
          </p:cNvPr>
          <p:cNvSpPr txBox="1"/>
          <p:nvPr>
            <p:extLst>
              <p:ext uri="{1162E1C5-73C7-4A58-AE30-91384D911F3F}">
                <p184:classification xmlns:p184="http://schemas.microsoft.com/office/powerpoint/2018/4/main" val="hdr"/>
              </p:ext>
            </p:extLst>
          </p:nvPr>
        </p:nvSpPr>
        <p:spPr>
          <a:xfrm>
            <a:off x="0" y="0"/>
            <a:ext cx="1404938" cy="167640"/>
          </a:xfrm>
          <a:prstGeom prst="rect">
            <a:avLst/>
          </a:prstGeom>
        </p:spPr>
        <p:txBody>
          <a:bodyPr horzOverflow="overflow" lIns="0" tIns="0" rIns="0" bIns="0">
            <a:spAutoFit/>
          </a:bodyPr>
          <a:lstStyle/>
          <a:p>
            <a:pPr algn="l"/>
            <a:r>
              <a:rPr lang="en-US" sz="1100">
                <a:solidFill>
                  <a:srgbClr val="000000"/>
                </a:solidFill>
                <a:latin typeface="Calibri" panose="020F0502020204030204" pitchFamily="34" charset="0"/>
                <a:cs typeface="Calibri" panose="020F0502020204030204" pitchFamily="34" charset="0"/>
              </a:rPr>
              <a:t>                    Official Open</a:t>
            </a:r>
          </a:p>
        </p:txBody>
      </p:sp>
    </p:spTree>
  </p:cSld>
  <p:clrMap bg1="lt1" tx1="dk1" bg2="lt2" tx2="dk2" accent1="accent1" accent2="accent2" accent3="accent3" accent4="accent4" accent5="accent5" accent6="accent6" hlink="hlink" folHlink="folHlink"/>
  <p:sldLayoutIdLst>
    <p:sldLayoutId id="2147483901"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hyperlink" Target="http://people.yahoo.com/" TargetMode="Externa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jnordine" TargetMode="External"/><Relationship Id="rId2" Type="http://schemas.openxmlformats.org/officeDocument/2006/relationships/hyperlink" Target="https://osintframework.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sintframework.com/"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www.dnsstuff.com/" TargetMode="External"/><Relationship Id="rId3" Type="http://schemas.openxmlformats.org/officeDocument/2006/relationships/hyperlink" Target="http://www.np.edu.sg/" TargetMode="External"/><Relationship Id="rId7" Type="http://schemas.openxmlformats.org/officeDocument/2006/relationships/hyperlink" Target="http://www.networksolutions.com/whois/index.jsp" TargetMode="Externa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www.geektools.com/" TargetMode="External"/><Relationship Id="rId5" Type="http://schemas.openxmlformats.org/officeDocument/2006/relationships/hyperlink" Target="http://www.whois.net/" TargetMode="External"/><Relationship Id="rId4" Type="http://schemas.openxmlformats.org/officeDocument/2006/relationships/hyperlink" Target="http://www.yahoo.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hat-when-how.com/tcpip/serving-up-dns-the-domain-name-system-tcpip-part-2/"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TheRook/subbrut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netcraft.com/tool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hodan.i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nmap.org/book/nse.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laramies/theHarvester"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GinjaChris/pentmenu"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maltego.com/"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ismailtasdelen/shodansploit.gi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Open-source_intelligence"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3.xml.rels><?xml version="1.0" encoding="UTF-8" standalone="yes"?>
<Relationships xmlns="http://schemas.openxmlformats.org/package/2006/relationships"><Relationship Id="rId3" Type="http://schemas.openxmlformats.org/officeDocument/2006/relationships/hyperlink" Target="http://www.mediawiki.org/wiki/MediaWiki" TargetMode="Externa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hyperlink" Target="http://dradisframework.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9331" y="4"/>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dirty="0">
              <a:latin typeface="Verdana" panose="020B0604030504040204" pitchFamily="34" charset="0"/>
            </a:endParaRPr>
          </a:p>
        </p:txBody>
      </p:sp>
      <p:sp>
        <p:nvSpPr>
          <p:cNvPr id="129027" name="Rectangle 3"/>
          <p:cNvSpPr>
            <a:spLocks noGrp="1" noChangeArrowheads="1"/>
          </p:cNvSpPr>
          <p:nvPr>
            <p:ph type="subTitle" idx="1"/>
          </p:nvPr>
        </p:nvSpPr>
        <p:spPr>
          <a:xfrm>
            <a:off x="4038600" y="1600200"/>
            <a:ext cx="5410200" cy="1752600"/>
          </a:xfrm>
        </p:spPr>
        <p:txBody>
          <a:bodyPr/>
          <a:lstStyle/>
          <a:p>
            <a:pPr algn="ctr">
              <a:lnSpc>
                <a:spcPct val="130000"/>
              </a:lnSpc>
              <a:defRPr/>
            </a:pPr>
            <a:r>
              <a:rPr lang="en-GB" altLang="en-US" sz="4000" dirty="0">
                <a:solidFill>
                  <a:srgbClr val="0033CC"/>
                </a:solidFill>
              </a:rPr>
              <a:t>Reconnaissance</a:t>
            </a:r>
          </a:p>
        </p:txBody>
      </p:sp>
      <p:sp>
        <p:nvSpPr>
          <p:cNvPr id="129038" name="Rectangle 14"/>
          <p:cNvSpPr>
            <a:spLocks noChangeArrowheads="1"/>
          </p:cNvSpPr>
          <p:nvPr/>
        </p:nvSpPr>
        <p:spPr bwMode="auto">
          <a:xfrm>
            <a:off x="4114800" y="4648200"/>
            <a:ext cx="5486400" cy="1295400"/>
          </a:xfrm>
          <a:prstGeom prst="rect">
            <a:avLst/>
          </a:prstGeom>
          <a:noFill/>
          <a:ln w="9525">
            <a:noFill/>
            <a:miter lim="800000"/>
            <a:headEnd/>
            <a:tailEnd/>
          </a:ln>
        </p:spPr>
        <p:txBody>
          <a:bodyPr lIns="91440" tIns="45720" rIns="91440" bIns="45720" anchor="t"/>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a:lnSpc>
                <a:spcPct val="90000"/>
              </a:lnSpc>
              <a:spcBef>
                <a:spcPct val="20000"/>
              </a:spcBef>
              <a:buClr>
                <a:schemeClr val="tx2"/>
              </a:buClr>
              <a:buSzPct val="140000"/>
              <a:buFont typeface="Wingdings" pitchFamily="2" charset="2"/>
              <a:buNone/>
              <a:defRPr/>
            </a:pPr>
            <a:r>
              <a:rPr kumimoji="1" lang="en-GB" altLang="en-US" b="1" dirty="0">
                <a:latin typeface="Arial Narrow" pitchFamily="34" charset="0"/>
              </a:rPr>
              <a:t>Ethical Hacking</a:t>
            </a:r>
          </a:p>
          <a:p>
            <a:pPr algn="ctr">
              <a:lnSpc>
                <a:spcPct val="90000"/>
              </a:lnSpc>
              <a:spcBef>
                <a:spcPct val="20000"/>
              </a:spcBef>
              <a:buClr>
                <a:schemeClr val="tx2"/>
              </a:buClr>
              <a:buSzPct val="140000"/>
              <a:buFont typeface="Wingdings" pitchFamily="2" charset="2"/>
              <a:buNone/>
              <a:defRPr/>
            </a:pPr>
            <a:r>
              <a:rPr kumimoji="1" lang="en-GB" altLang="en-US" dirty="0">
                <a:latin typeface="Arial Narrow"/>
              </a:rPr>
              <a:t>Diploma in </a:t>
            </a:r>
            <a:r>
              <a:rPr kumimoji="1" lang="en-US" altLang="zh-CN" dirty="0">
                <a:latin typeface="Arial Narrow"/>
              </a:rPr>
              <a:t>CSF</a:t>
            </a:r>
            <a:endParaRPr lang="en-GB" altLang="en-US" dirty="0">
              <a:latin typeface="Arial Narrow" pitchFamily="34" charset="0"/>
            </a:endParaRPr>
          </a:p>
          <a:p>
            <a:pPr algn="ctr">
              <a:lnSpc>
                <a:spcPct val="90000"/>
              </a:lnSpc>
              <a:spcBef>
                <a:spcPct val="20000"/>
              </a:spcBef>
              <a:buClr>
                <a:schemeClr val="tx2"/>
              </a:buClr>
              <a:buSzPct val="140000"/>
              <a:buFont typeface="Wingdings" pitchFamily="2" charset="2"/>
              <a:buNone/>
              <a:defRPr/>
            </a:pPr>
            <a:r>
              <a:rPr kumimoji="1" lang="en-GB" altLang="en-US" dirty="0">
                <a:latin typeface="Arial Narrow"/>
              </a:rPr>
              <a:t>Year 3 (2020/21), Semester </a:t>
            </a:r>
            <a:r>
              <a:rPr kumimoji="1" lang="en-US" altLang="zh-CN" dirty="0">
                <a:latin typeface="Arial Narrow"/>
              </a:rPr>
              <a:t>5</a:t>
            </a:r>
            <a:endParaRPr kumimoji="1" lang="en-GB" altLang="en-US" sz="4000" dirty="0">
              <a:effectLst>
                <a:outerShdw blurRad="38100" dist="38100" dir="2700000" algn="tl">
                  <a:srgbClr val="C0C0C0"/>
                </a:outerShdw>
              </a:effectLst>
              <a:latin typeface="Arial Narrow"/>
            </a:endParaRPr>
          </a:p>
        </p:txBody>
      </p:sp>
      <p:sp>
        <p:nvSpPr>
          <p:cNvPr id="4103" name="Line 15"/>
          <p:cNvSpPr>
            <a:spLocks noChangeShapeType="1"/>
          </p:cNvSpPr>
          <p:nvPr/>
        </p:nvSpPr>
        <p:spPr bwMode="auto">
          <a:xfrm>
            <a:off x="1752600" y="1156138"/>
            <a:ext cx="104394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pic>
        <p:nvPicPr>
          <p:cNvPr id="4104" name="Picture 16" descr="School of 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885"/>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9332" y="582914"/>
            <a:ext cx="1743268" cy="461665"/>
          </a:xfrm>
          <a:prstGeom prst="rect">
            <a:avLst/>
          </a:prstGeom>
          <a:noFill/>
          <a:ln w="9525">
            <a:noFill/>
            <a:miter lim="800000"/>
            <a:headEnd/>
            <a:tailEnd/>
          </a:ln>
          <a:effectLst/>
        </p:spPr>
        <p:txBody>
          <a:bodyPr wrap="square">
            <a:spAutoFit/>
          </a:bodyPr>
          <a:lstStyle/>
          <a:p>
            <a:pPr eaLnBrk="1" hangingPunct="1">
              <a:spcBef>
                <a:spcPct val="50000"/>
              </a:spcBef>
              <a:defRPr/>
            </a:pPr>
            <a:r>
              <a:rPr lang="en-GB" b="1" dirty="0">
                <a:solidFill>
                  <a:schemeClr val="bg1"/>
                </a:solidFill>
                <a:latin typeface="Tahoma" pitchFamily="34" charset="0"/>
              </a:rPr>
              <a:t>Lecture </a:t>
            </a:r>
            <a:r>
              <a:rPr lang="en-US" altLang="zh-CN" b="1" dirty="0">
                <a:solidFill>
                  <a:schemeClr val="bg1"/>
                </a:solidFill>
                <a:latin typeface="Tahoma" pitchFamily="34" charset="0"/>
              </a:rPr>
              <a:t>3</a:t>
            </a:r>
            <a:endParaRPr lang="en-GB" b="1" dirty="0">
              <a:solidFill>
                <a:srgbClr val="FF0000"/>
              </a:solidFill>
              <a:latin typeface="Tahom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Information about Target Organization</a:t>
            </a:r>
            <a:endParaRPr lang="en-SG" sz="3200" b="0" dirty="0"/>
          </a:p>
        </p:txBody>
      </p:sp>
      <p:sp>
        <p:nvSpPr>
          <p:cNvPr id="3" name="Content Placeholder 2"/>
          <p:cNvSpPr>
            <a:spLocks noGrp="1"/>
          </p:cNvSpPr>
          <p:nvPr>
            <p:ph idx="1"/>
          </p:nvPr>
        </p:nvSpPr>
        <p:spPr/>
        <p:txBody>
          <a:bodyPr>
            <a:normAutofit/>
          </a:bodyPr>
          <a:lstStyle/>
          <a:p>
            <a:r>
              <a:rPr lang="en-US" sz="2400" dirty="0"/>
              <a:t>Depending on the job/contract at hand, gather the relevant organizational information related to the job/contract. </a:t>
            </a:r>
          </a:p>
          <a:p>
            <a:r>
              <a:rPr lang="en-US" sz="2400" dirty="0"/>
              <a:t>There are no fix rules and involve some thinking…</a:t>
            </a:r>
          </a:p>
          <a:p>
            <a:pPr lvl="1"/>
            <a:r>
              <a:rPr lang="en-US" sz="2000" dirty="0"/>
              <a:t>Major Businesses</a:t>
            </a:r>
          </a:p>
          <a:p>
            <a:pPr lvl="1"/>
            <a:r>
              <a:rPr lang="en-US" sz="2000" dirty="0"/>
              <a:t>Main Products and/or Services</a:t>
            </a:r>
          </a:p>
          <a:p>
            <a:pPr lvl="1"/>
            <a:r>
              <a:rPr lang="en-US" sz="2000" dirty="0"/>
              <a:t>Board Directors, Management Staff and Officers </a:t>
            </a:r>
          </a:p>
          <a:p>
            <a:pPr lvl="1"/>
            <a:r>
              <a:rPr lang="en-US" sz="2000" dirty="0"/>
              <a:t>Physical Office locations - Main and Branches (if any)</a:t>
            </a:r>
          </a:p>
          <a:p>
            <a:pPr lvl="1"/>
            <a:r>
              <a:rPr lang="en-US" sz="2000" dirty="0"/>
              <a:t>Partners and/or Collaborators</a:t>
            </a:r>
          </a:p>
          <a:p>
            <a:pPr lvl="1"/>
            <a:r>
              <a:rPr lang="en-US" sz="2000" dirty="0"/>
              <a:t>Network and System Infrastructure</a:t>
            </a:r>
          </a:p>
          <a:p>
            <a:pPr lvl="1"/>
            <a:r>
              <a:rPr lang="en-US" sz="2000" dirty="0"/>
              <a:t>…</a:t>
            </a:r>
          </a:p>
        </p:txBody>
      </p:sp>
    </p:spTree>
    <p:custDataLst>
      <p:tags r:id="rId1"/>
    </p:custDataLst>
    <p:extLst>
      <p:ext uri="{BB962C8B-B14F-4D97-AF65-F5344CB8AC3E}">
        <p14:creationId xmlns:p14="http://schemas.microsoft.com/office/powerpoint/2010/main" val="100004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0" dirty="0"/>
              <a:t>Sources of Information</a:t>
            </a:r>
            <a:endParaRPr lang="en-SG" sz="2800" b="0" dirty="0"/>
          </a:p>
        </p:txBody>
      </p:sp>
      <p:sp>
        <p:nvSpPr>
          <p:cNvPr id="3" name="Content Placeholder 2"/>
          <p:cNvSpPr>
            <a:spLocks noGrp="1"/>
          </p:cNvSpPr>
          <p:nvPr>
            <p:ph idx="1"/>
          </p:nvPr>
        </p:nvSpPr>
        <p:spPr>
          <a:xfrm>
            <a:off x="609600" y="990600"/>
            <a:ext cx="8153400" cy="5181600"/>
          </a:xfrm>
        </p:spPr>
        <p:txBody>
          <a:bodyPr>
            <a:noAutofit/>
          </a:bodyPr>
          <a:lstStyle/>
          <a:p>
            <a:r>
              <a:rPr lang="en-US" sz="1800" dirty="0"/>
              <a:t>Web-sites (Corporate Website, </a:t>
            </a:r>
            <a:r>
              <a:rPr lang="en-US" sz="1800" dirty="0" err="1"/>
              <a:t>eCommerce</a:t>
            </a:r>
            <a:r>
              <a:rPr lang="en-US" sz="1800" dirty="0"/>
              <a:t> Portal, Product Support Website…)</a:t>
            </a:r>
          </a:p>
          <a:p>
            <a:r>
              <a:rPr lang="en-US" sz="1800" dirty="0"/>
              <a:t>Social Networking Site (e.g. Facebook )</a:t>
            </a:r>
          </a:p>
          <a:p>
            <a:r>
              <a:rPr lang="en-US" sz="1800" dirty="0"/>
              <a:t>Corporate Annual Report (For all public listing company or semi government companies)</a:t>
            </a:r>
          </a:p>
          <a:p>
            <a:r>
              <a:rPr lang="en-US" sz="1800" dirty="0"/>
              <a:t>Press Releases (e.g. company website, newspaper, news website)</a:t>
            </a:r>
          </a:p>
          <a:p>
            <a:r>
              <a:rPr lang="en-US" sz="1800" dirty="0"/>
              <a:t>People Searches</a:t>
            </a:r>
          </a:p>
          <a:p>
            <a:pPr lvl="1"/>
            <a:r>
              <a:rPr lang="en-US" sz="1400" dirty="0"/>
              <a:t>Company Directory</a:t>
            </a:r>
          </a:p>
          <a:p>
            <a:pPr lvl="1"/>
            <a:r>
              <a:rPr lang="en-US" sz="1400" dirty="0">
                <a:hlinkClick r:id="rId3"/>
              </a:rPr>
              <a:t>http://people.yahoo.com</a:t>
            </a:r>
            <a:endParaRPr lang="en-US" sz="1400" dirty="0"/>
          </a:p>
          <a:p>
            <a:pPr lvl="1"/>
            <a:r>
              <a:rPr lang="en-US" sz="1400" dirty="0"/>
              <a:t>Google Phonebook</a:t>
            </a:r>
          </a:p>
          <a:p>
            <a:pPr lvl="1"/>
            <a:r>
              <a:rPr lang="en-US" sz="1400" dirty="0"/>
              <a:t>http://pipl.com</a:t>
            </a:r>
          </a:p>
          <a:p>
            <a:r>
              <a:rPr lang="en-US" sz="1800" dirty="0"/>
              <a:t>Company documents (e.g. penetration report, system related documents, design &amp; configuration documents…) – Soft Copy and Hard Copy</a:t>
            </a:r>
          </a:p>
          <a:p>
            <a:pPr lvl="1"/>
            <a:r>
              <a:rPr lang="en-US" sz="1400" dirty="0"/>
              <a:t>Any staff left </a:t>
            </a:r>
          </a:p>
          <a:p>
            <a:r>
              <a:rPr lang="en-US" sz="1800" dirty="0"/>
              <a:t>Open Job Requisitions</a:t>
            </a:r>
          </a:p>
          <a:p>
            <a:pPr lvl="1"/>
            <a:r>
              <a:rPr lang="en-US" sz="1600" dirty="0"/>
              <a:t>Job requirements give away information on network infrastructure, types of equipment, software system, etc.</a:t>
            </a:r>
          </a:p>
          <a:p>
            <a:r>
              <a:rPr lang="en-US" sz="1800" dirty="0"/>
              <a:t>…</a:t>
            </a:r>
          </a:p>
          <a:p>
            <a:endParaRPr lang="en-US" sz="1800" dirty="0"/>
          </a:p>
        </p:txBody>
      </p:sp>
    </p:spTree>
    <p:custDataLst>
      <p:tags r:id="rId1"/>
    </p:custDataLst>
    <p:extLst>
      <p:ext uri="{BB962C8B-B14F-4D97-AF65-F5344CB8AC3E}">
        <p14:creationId xmlns:p14="http://schemas.microsoft.com/office/powerpoint/2010/main" val="1403796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676400" y="1981200"/>
            <a:ext cx="9296400" cy="1524000"/>
          </a:xfrm>
        </p:spPr>
        <p:txBody>
          <a:bodyPr/>
          <a:lstStyle/>
          <a:p>
            <a:pPr algn="ctr"/>
            <a:r>
              <a:rPr lang="en-US" sz="4800" dirty="0"/>
              <a:t>Reconnoiter Intelligence for Network and Systems Pen-Test Project</a:t>
            </a:r>
          </a:p>
        </p:txBody>
      </p:sp>
    </p:spTree>
    <p:extLst>
      <p:ext uri="{BB962C8B-B14F-4D97-AF65-F5344CB8AC3E}">
        <p14:creationId xmlns:p14="http://schemas.microsoft.com/office/powerpoint/2010/main" val="186934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In Web Application Penetrating Testing (WAPT) module, we mainly look for information on server that host the web application, the web architecture, and the technology deployed. </a:t>
            </a:r>
          </a:p>
          <a:p>
            <a:endParaRPr lang="en-US" sz="2800" dirty="0"/>
          </a:p>
          <a:p>
            <a:r>
              <a:rPr lang="en-US" sz="2800" dirty="0"/>
              <a:t>In Network and System Penetration Testing Project, we concentrate on looking for IP addresses that is used by the target organization. IP address leads to network addresses and host devices, and many other information needed for executing the pen-test project.</a:t>
            </a:r>
          </a:p>
          <a:p>
            <a:endParaRPr lang="en-US" sz="2800" dirty="0"/>
          </a:p>
        </p:txBody>
      </p:sp>
    </p:spTree>
    <p:extLst>
      <p:ext uri="{BB962C8B-B14F-4D97-AF65-F5344CB8AC3E}">
        <p14:creationId xmlns:p14="http://schemas.microsoft.com/office/powerpoint/2010/main" val="21900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Depending on the nature of the projects, these other information such as domain names, staff directory, past pen-test report could also be useful resources. </a:t>
            </a:r>
          </a:p>
          <a:p>
            <a:r>
              <a:rPr lang="en-US" sz="2800" dirty="0"/>
              <a:t>There are no fix rules on what to mine first and the depth to mine, usually there is an instinct in one to know what come first and so on. However, the depth of information required might need to be determined. </a:t>
            </a:r>
          </a:p>
          <a:p>
            <a:endParaRPr lang="en-US" sz="2800" dirty="0"/>
          </a:p>
        </p:txBody>
      </p:sp>
    </p:spTree>
    <p:extLst>
      <p:ext uri="{BB962C8B-B14F-4D97-AF65-F5344CB8AC3E}">
        <p14:creationId xmlns:p14="http://schemas.microsoft.com/office/powerpoint/2010/main" val="10463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676400" y="1981200"/>
            <a:ext cx="9296400" cy="1524000"/>
          </a:xfrm>
        </p:spPr>
        <p:txBody>
          <a:bodyPr/>
          <a:lstStyle/>
          <a:p>
            <a:pPr algn="ctr"/>
            <a:r>
              <a:rPr lang="en-US" sz="4800" b="0" dirty="0"/>
              <a:t>Tools for Reconnaissance</a:t>
            </a:r>
            <a:endParaRPr lang="en-US" sz="4800" dirty="0"/>
          </a:p>
        </p:txBody>
      </p:sp>
    </p:spTree>
    <p:extLst>
      <p:ext uri="{BB962C8B-B14F-4D97-AF65-F5344CB8AC3E}">
        <p14:creationId xmlns:p14="http://schemas.microsoft.com/office/powerpoint/2010/main" val="355078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0" dirty="0"/>
              <a:t>There are wide variety of tools to choose from and most of these are included under the </a:t>
            </a:r>
            <a:r>
              <a:rPr lang="en-US" b="0" dirty="0">
                <a:hlinkClick r:id="rId2" tooltip="OSINT Framework"/>
              </a:rPr>
              <a:t>OSINT Framework</a:t>
            </a:r>
            <a:r>
              <a:rPr lang="en-US" b="0" dirty="0"/>
              <a:t> put together by </a:t>
            </a:r>
            <a:r>
              <a:rPr lang="en-US" b="0" dirty="0">
                <a:hlinkClick r:id="rId3" tooltip="Jnirdine"/>
              </a:rPr>
              <a:t> Justin </a:t>
            </a:r>
            <a:r>
              <a:rPr lang="en-US" b="0" dirty="0" err="1">
                <a:hlinkClick r:id="rId3" tooltip="Jnirdine"/>
              </a:rPr>
              <a:t>Nordine</a:t>
            </a:r>
            <a:r>
              <a:rPr lang="en-US" b="0" dirty="0">
                <a:hlinkClick r:id="rId3" tooltip="Jnirdine"/>
              </a:rPr>
              <a:t>.</a:t>
            </a:r>
            <a:endParaRPr lang="en-US" b="0" dirty="0"/>
          </a:p>
        </p:txBody>
      </p:sp>
      <p:sp>
        <p:nvSpPr>
          <p:cNvPr id="4" name="Title 1"/>
          <p:cNvSpPr>
            <a:spLocks noGrp="1"/>
          </p:cNvSpPr>
          <p:nvPr>
            <p:ph type="title"/>
          </p:nvPr>
        </p:nvSpPr>
        <p:spPr>
          <a:xfrm>
            <a:off x="0" y="0"/>
            <a:ext cx="11988800" cy="685800"/>
          </a:xfrm>
        </p:spPr>
        <p:txBody>
          <a:bodyPr>
            <a:normAutofit/>
          </a:bodyPr>
          <a:lstStyle/>
          <a:p>
            <a:r>
              <a:rPr lang="en-US" b="0" dirty="0"/>
              <a:t>Tools for Reconnaissance</a:t>
            </a:r>
            <a:endParaRPr lang="en-SG" b="0" dirty="0"/>
          </a:p>
        </p:txBody>
      </p:sp>
    </p:spTree>
    <p:extLst>
      <p:ext uri="{BB962C8B-B14F-4D97-AF65-F5344CB8AC3E}">
        <p14:creationId xmlns:p14="http://schemas.microsoft.com/office/powerpoint/2010/main" val="2524808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1800" y="724989"/>
            <a:ext cx="9163050" cy="6000206"/>
          </a:xfrm>
          <a:prstGeom prst="rect">
            <a:avLst/>
          </a:prstGeom>
        </p:spPr>
      </p:pic>
      <p:sp>
        <p:nvSpPr>
          <p:cNvPr id="5" name="Rectangle 4"/>
          <p:cNvSpPr/>
          <p:nvPr/>
        </p:nvSpPr>
        <p:spPr>
          <a:xfrm>
            <a:off x="152400" y="762000"/>
            <a:ext cx="6096000" cy="1569660"/>
          </a:xfrm>
          <a:prstGeom prst="rect">
            <a:avLst/>
          </a:prstGeom>
        </p:spPr>
        <p:txBody>
          <a:bodyPr>
            <a:spAutoFit/>
          </a:bodyPr>
          <a:lstStyle/>
          <a:p>
            <a:r>
              <a:rPr lang="en-US" dirty="0"/>
              <a:t>In the framework, the tools are being categorized and sub-categorized in accordance to their different purposes and nature. </a:t>
            </a:r>
          </a:p>
        </p:txBody>
      </p:sp>
      <p:sp>
        <p:nvSpPr>
          <p:cNvPr id="6" name="Rectangle 5"/>
          <p:cNvSpPr/>
          <p:nvPr/>
        </p:nvSpPr>
        <p:spPr>
          <a:xfrm>
            <a:off x="152400" y="2667000"/>
            <a:ext cx="4785541" cy="1200329"/>
          </a:xfrm>
          <a:prstGeom prst="rect">
            <a:avLst/>
          </a:prstGeom>
        </p:spPr>
        <p:txBody>
          <a:bodyPr wrap="none">
            <a:spAutoFit/>
          </a:bodyPr>
          <a:lstStyle/>
          <a:p>
            <a:r>
              <a:rPr lang="en-US" dirty="0">
                <a:hlinkClick r:id="rId3"/>
              </a:rPr>
              <a:t>https://osintframework.com</a:t>
            </a:r>
            <a:endParaRPr lang="en-US" dirty="0"/>
          </a:p>
          <a:p>
            <a:endParaRPr lang="en-US" dirty="0"/>
          </a:p>
          <a:p>
            <a:r>
              <a:rPr lang="en-US" dirty="0"/>
              <a:t>Try the tool at the above link.</a:t>
            </a:r>
          </a:p>
        </p:txBody>
      </p:sp>
    </p:spTree>
    <p:extLst>
      <p:ext uri="{BB962C8B-B14F-4D97-AF65-F5344CB8AC3E}">
        <p14:creationId xmlns:p14="http://schemas.microsoft.com/office/powerpoint/2010/main" val="222150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a:t>Activity 3.1 </a:t>
            </a:r>
            <a:r>
              <a:rPr lang="en-US" sz="3200" b="0"/>
              <a:t>- Thinking</a:t>
            </a:r>
            <a:endParaRPr lang="en-US" sz="3200" b="0" dirty="0"/>
          </a:p>
        </p:txBody>
      </p:sp>
      <p:sp>
        <p:nvSpPr>
          <p:cNvPr id="8" name="Content Placeholder 7"/>
          <p:cNvSpPr>
            <a:spLocks noGrp="1"/>
          </p:cNvSpPr>
          <p:nvPr>
            <p:ph idx="1"/>
          </p:nvPr>
        </p:nvSpPr>
        <p:spPr>
          <a:xfrm>
            <a:off x="304800" y="1066800"/>
            <a:ext cx="10871200" cy="5181600"/>
          </a:xfrm>
        </p:spPr>
        <p:txBody>
          <a:bodyPr/>
          <a:lstStyle/>
          <a:p>
            <a:r>
              <a:rPr lang="en-US" sz="2800" b="0" dirty="0"/>
              <a:t>Imagine you are working on a pen-test project involves networks in two buildings as shown in the diagram on next slide.</a:t>
            </a:r>
          </a:p>
          <a:p>
            <a:r>
              <a:rPr lang="en-US" sz="2800" b="0" dirty="0"/>
              <a:t>Suggest and explain as many methods as possible to find out the network ID for each of the subnets.</a:t>
            </a:r>
          </a:p>
          <a:p>
            <a:r>
              <a:rPr lang="en-US" sz="2800" b="0" dirty="0"/>
              <a:t>Type your answers in the spreadsheet prepared by your module leader in Week 3 Channel in Team.</a:t>
            </a:r>
          </a:p>
          <a:p>
            <a:r>
              <a:rPr lang="en-US" sz="2800" b="0" dirty="0"/>
              <a:t>Complete this before week 5</a:t>
            </a:r>
          </a:p>
        </p:txBody>
      </p:sp>
    </p:spTree>
    <p:extLst>
      <p:ext uri="{BB962C8B-B14F-4D97-AF65-F5344CB8AC3E}">
        <p14:creationId xmlns:p14="http://schemas.microsoft.com/office/powerpoint/2010/main" val="1026837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762000"/>
            <a:ext cx="7924800" cy="5432725"/>
          </a:xfrm>
          <a:prstGeom prst="rect">
            <a:avLst/>
          </a:prstGeom>
        </p:spPr>
      </p:pic>
    </p:spTree>
    <p:extLst>
      <p:ext uri="{BB962C8B-B14F-4D97-AF65-F5344CB8AC3E}">
        <p14:creationId xmlns:p14="http://schemas.microsoft.com/office/powerpoint/2010/main" val="76837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Outcomes</a:t>
            </a:r>
            <a:endParaRPr lang="en-SG" b="0" dirty="0"/>
          </a:p>
        </p:txBody>
      </p:sp>
      <p:sp>
        <p:nvSpPr>
          <p:cNvPr id="3" name="Content Placeholder 2"/>
          <p:cNvSpPr>
            <a:spLocks noGrp="1"/>
          </p:cNvSpPr>
          <p:nvPr>
            <p:ph idx="1"/>
          </p:nvPr>
        </p:nvSpPr>
        <p:spPr/>
        <p:txBody>
          <a:bodyPr/>
          <a:lstStyle/>
          <a:p>
            <a:r>
              <a:rPr lang="en-US" dirty="0"/>
              <a:t>At the end of this lecture, the students will be equipped with knowledge and various skills to gather intelligence about the targets from publicly available sources. </a:t>
            </a:r>
            <a:endParaRPr lang="en-SG" dirty="0"/>
          </a:p>
        </p:txBody>
      </p:sp>
    </p:spTree>
    <p:custDataLst>
      <p:tags r:id="rId1"/>
    </p:custDataLst>
    <p:extLst>
      <p:ext uri="{BB962C8B-B14F-4D97-AF65-F5344CB8AC3E}">
        <p14:creationId xmlns:p14="http://schemas.microsoft.com/office/powerpoint/2010/main" val="1586139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Intelligence Gathering through Network Resource</a:t>
            </a:r>
          </a:p>
        </p:txBody>
      </p:sp>
    </p:spTree>
    <p:extLst>
      <p:ext uri="{BB962C8B-B14F-4D97-AF65-F5344CB8AC3E}">
        <p14:creationId xmlns:p14="http://schemas.microsoft.com/office/powerpoint/2010/main" val="3471907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The following slides present tools for gathering intelligence from the open network resources in the public space. </a:t>
            </a:r>
          </a:p>
        </p:txBody>
      </p:sp>
    </p:spTree>
    <p:extLst>
      <p:ext uri="{BB962C8B-B14F-4D97-AF65-F5344CB8AC3E}">
        <p14:creationId xmlns:p14="http://schemas.microsoft.com/office/powerpoint/2010/main" val="1167557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[1] </a:t>
            </a:r>
            <a:r>
              <a:rPr lang="en-US" dirty="0" err="1"/>
              <a:t>whois</a:t>
            </a:r>
            <a:r>
              <a:rPr lang="en-US" dirty="0"/>
              <a:t> - For our purpose, use </a:t>
            </a:r>
            <a:r>
              <a:rPr lang="en-US" dirty="0" err="1"/>
              <a:t>whois</a:t>
            </a:r>
            <a:r>
              <a:rPr lang="en-US" dirty="0"/>
              <a:t> to retrieve range of public IP of the target organization subscribed to. </a:t>
            </a:r>
          </a:p>
          <a:p>
            <a:pPr marL="0" indent="0">
              <a:buNone/>
            </a:pPr>
            <a:endParaRPr lang="en-US" dirty="0"/>
          </a:p>
        </p:txBody>
      </p:sp>
      <p:pic>
        <p:nvPicPr>
          <p:cNvPr id="3" name="Picture 2"/>
          <p:cNvPicPr>
            <a:picLocks noChangeAspect="1"/>
          </p:cNvPicPr>
          <p:nvPr/>
        </p:nvPicPr>
        <p:blipFill>
          <a:blip r:embed="rId2"/>
          <a:stretch>
            <a:fillRect/>
          </a:stretch>
        </p:blipFill>
        <p:spPr>
          <a:xfrm>
            <a:off x="1066800" y="1981200"/>
            <a:ext cx="6657975" cy="3846569"/>
          </a:xfrm>
          <a:prstGeom prst="rect">
            <a:avLst/>
          </a:prstGeom>
        </p:spPr>
      </p:pic>
    </p:spTree>
    <p:extLst>
      <p:ext uri="{BB962C8B-B14F-4D97-AF65-F5344CB8AC3E}">
        <p14:creationId xmlns:p14="http://schemas.microsoft.com/office/powerpoint/2010/main" val="3635866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err="1"/>
              <a:t>Whois</a:t>
            </a:r>
            <a:r>
              <a:rPr lang="en-US" sz="4800" dirty="0"/>
              <a:t> Searches</a:t>
            </a:r>
          </a:p>
          <a:p>
            <a:pPr algn="ctr"/>
            <a:r>
              <a:rPr lang="en-US" sz="4800" dirty="0"/>
              <a:t>(EXTRA)</a:t>
            </a:r>
          </a:p>
        </p:txBody>
      </p:sp>
    </p:spTree>
    <p:extLst>
      <p:ext uri="{BB962C8B-B14F-4D97-AF65-F5344CB8AC3E}">
        <p14:creationId xmlns:p14="http://schemas.microsoft.com/office/powerpoint/2010/main" val="961766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Whois</a:t>
            </a:r>
            <a:r>
              <a:rPr lang="en-US" b="0" dirty="0"/>
              <a:t> Searches</a:t>
            </a:r>
            <a:endParaRPr lang="en-SG" b="0" dirty="0"/>
          </a:p>
        </p:txBody>
      </p:sp>
      <p:sp>
        <p:nvSpPr>
          <p:cNvPr id="3" name="Content Placeholder 2"/>
          <p:cNvSpPr>
            <a:spLocks noGrp="1"/>
          </p:cNvSpPr>
          <p:nvPr>
            <p:ph idx="1"/>
          </p:nvPr>
        </p:nvSpPr>
        <p:spPr/>
        <p:txBody>
          <a:bodyPr>
            <a:normAutofit/>
          </a:bodyPr>
          <a:lstStyle/>
          <a:p>
            <a:r>
              <a:rPr lang="en-US" sz="2000" dirty="0"/>
              <a:t>Organization registered themselves as an Internet Domain</a:t>
            </a:r>
          </a:p>
          <a:p>
            <a:pPr lvl="1"/>
            <a:r>
              <a:rPr lang="en-US" sz="2000" dirty="0"/>
              <a:t>e.g. </a:t>
            </a:r>
            <a:r>
              <a:rPr lang="en-US" sz="2000" dirty="0">
                <a:hlinkClick r:id="rId3"/>
              </a:rPr>
              <a:t>www.np.edu.sg</a:t>
            </a:r>
            <a:r>
              <a:rPr lang="en-US" sz="2000" dirty="0"/>
              <a:t> , </a:t>
            </a:r>
            <a:r>
              <a:rPr lang="en-US" sz="2000" dirty="0">
                <a:hlinkClick r:id="rId4"/>
              </a:rPr>
              <a:t>www.yahoo.com</a:t>
            </a:r>
            <a:r>
              <a:rPr lang="en-US" sz="2000" dirty="0"/>
              <a:t> …</a:t>
            </a:r>
          </a:p>
          <a:p>
            <a:pPr lvl="1"/>
            <a:r>
              <a:rPr lang="en-US" sz="2000" dirty="0"/>
              <a:t>Registration information is stored in </a:t>
            </a:r>
            <a:r>
              <a:rPr lang="en-US" sz="2000" dirty="0" err="1"/>
              <a:t>Whois</a:t>
            </a:r>
            <a:r>
              <a:rPr lang="en-US" sz="2000" dirty="0"/>
              <a:t> database distributed around the world.</a:t>
            </a:r>
          </a:p>
          <a:p>
            <a:r>
              <a:rPr lang="en-US" sz="2000" dirty="0"/>
              <a:t>Start search from </a:t>
            </a:r>
            <a:r>
              <a:rPr lang="en-US" sz="2000" dirty="0" err="1"/>
              <a:t>InterNIC</a:t>
            </a:r>
            <a:r>
              <a:rPr lang="en-US" sz="2000" dirty="0"/>
              <a:t> and SIGNIC(for domain name ends with .sg) </a:t>
            </a:r>
          </a:p>
          <a:p>
            <a:endParaRPr lang="en-US" sz="2000" dirty="0"/>
          </a:p>
          <a:p>
            <a:r>
              <a:rPr lang="en-US" sz="2000" dirty="0"/>
              <a:t>Other sites that provide </a:t>
            </a:r>
            <a:r>
              <a:rPr lang="en-US" sz="2000" dirty="0" err="1"/>
              <a:t>whois</a:t>
            </a:r>
            <a:r>
              <a:rPr lang="en-US" sz="2000" dirty="0"/>
              <a:t> service:</a:t>
            </a:r>
            <a:endParaRPr lang="en-US" sz="1600" dirty="0"/>
          </a:p>
          <a:p>
            <a:pPr lvl="1"/>
            <a:r>
              <a:rPr lang="en-US" sz="2000" dirty="0">
                <a:hlinkClick r:id="rId5"/>
              </a:rPr>
              <a:t>http://www.whois.com</a:t>
            </a:r>
          </a:p>
          <a:p>
            <a:pPr lvl="1"/>
            <a:r>
              <a:rPr lang="en-US" sz="2000" dirty="0">
                <a:hlinkClick r:id="rId5"/>
              </a:rPr>
              <a:t>http://www.whois.net</a:t>
            </a:r>
            <a:endParaRPr lang="en-US" sz="2000" dirty="0"/>
          </a:p>
          <a:p>
            <a:pPr lvl="1"/>
            <a:r>
              <a:rPr lang="en-US" sz="2000" dirty="0">
                <a:hlinkClick r:id="rId6"/>
              </a:rPr>
              <a:t>http://www.geektools.com</a:t>
            </a:r>
            <a:endParaRPr lang="en-US" sz="2000" dirty="0"/>
          </a:p>
          <a:p>
            <a:pPr lvl="1"/>
            <a:r>
              <a:rPr lang="en-US" sz="2000" dirty="0">
                <a:hlinkClick r:id="rId7"/>
              </a:rPr>
              <a:t>http://www.networksolutions.com/whois/index.jsp</a:t>
            </a:r>
            <a:endParaRPr lang="en-US" sz="2000" dirty="0"/>
          </a:p>
          <a:p>
            <a:pPr lvl="1"/>
            <a:r>
              <a:rPr lang="en-US" sz="2000" dirty="0">
                <a:hlinkClick r:id="rId8"/>
              </a:rPr>
              <a:t>http://www.dnsstuff.com/</a:t>
            </a:r>
            <a:endParaRPr lang="en-US" sz="2000" dirty="0"/>
          </a:p>
          <a:p>
            <a:pPr lvl="1"/>
            <a:endParaRPr lang="en-US" sz="2000" dirty="0"/>
          </a:p>
          <a:p>
            <a:pPr lvl="1"/>
            <a:endParaRPr lang="en-US" sz="2000" dirty="0"/>
          </a:p>
          <a:p>
            <a:pPr lvl="1"/>
            <a:endParaRPr lang="en-SG" sz="2000" dirty="0"/>
          </a:p>
        </p:txBody>
      </p:sp>
    </p:spTree>
    <p:custDataLst>
      <p:tags r:id="rId1"/>
    </p:custDataLst>
    <p:extLst>
      <p:ext uri="{BB962C8B-B14F-4D97-AF65-F5344CB8AC3E}">
        <p14:creationId xmlns:p14="http://schemas.microsoft.com/office/powerpoint/2010/main" val="283229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7" y="990600"/>
            <a:ext cx="8064896" cy="5947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28600" y="228600"/>
            <a:ext cx="2440092" cy="276999"/>
          </a:xfrm>
          <a:prstGeom prst="rect">
            <a:avLst/>
          </a:prstGeom>
        </p:spPr>
        <p:txBody>
          <a:bodyPr wrap="none">
            <a:spAutoFit/>
          </a:bodyPr>
          <a:lstStyle/>
          <a:p>
            <a:r>
              <a:rPr lang="en-SG" sz="1200" b="1" dirty="0">
                <a:solidFill>
                  <a:schemeClr val="bg1"/>
                </a:solidFill>
              </a:rPr>
              <a:t>http://www.internic.org/</a:t>
            </a:r>
          </a:p>
        </p:txBody>
      </p:sp>
      <p:sp>
        <p:nvSpPr>
          <p:cNvPr id="2" name="Up Arrow 1"/>
          <p:cNvSpPr/>
          <p:nvPr/>
        </p:nvSpPr>
        <p:spPr bwMode="auto">
          <a:xfrm rot="18852182">
            <a:off x="6808061" y="1469934"/>
            <a:ext cx="480878" cy="488973"/>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Tree>
    <p:custDataLst>
      <p:tags r:id="rId1"/>
    </p:custDataLst>
    <p:extLst>
      <p:ext uri="{BB962C8B-B14F-4D97-AF65-F5344CB8AC3E}">
        <p14:creationId xmlns:p14="http://schemas.microsoft.com/office/powerpoint/2010/main" val="68040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1600"/>
            <a:ext cx="8667750" cy="5391150"/>
          </a:xfrm>
          <a:prstGeom prst="rect">
            <a:avLst/>
          </a:prstGeom>
        </p:spPr>
      </p:pic>
      <p:sp>
        <p:nvSpPr>
          <p:cNvPr id="5" name="Up Arrow 4"/>
          <p:cNvSpPr/>
          <p:nvPr/>
        </p:nvSpPr>
        <p:spPr bwMode="auto">
          <a:xfrm rot="18852182">
            <a:off x="4141062" y="2993934"/>
            <a:ext cx="480878" cy="488973"/>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Tree>
    <p:extLst>
      <p:ext uri="{BB962C8B-B14F-4D97-AF65-F5344CB8AC3E}">
        <p14:creationId xmlns:p14="http://schemas.microsoft.com/office/powerpoint/2010/main" val="3318894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2086677"/>
            <a:ext cx="6543675" cy="4619625"/>
          </a:xfrm>
          <a:prstGeom prst="rect">
            <a:avLst/>
          </a:prstGeom>
        </p:spPr>
      </p:pic>
      <p:sp>
        <p:nvSpPr>
          <p:cNvPr id="3" name="Up Arrow 2"/>
          <p:cNvSpPr/>
          <p:nvPr/>
        </p:nvSpPr>
        <p:spPr bwMode="auto">
          <a:xfrm rot="15187187">
            <a:off x="3668698" y="4981520"/>
            <a:ext cx="381000" cy="50691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4" name="TextBox 3"/>
          <p:cNvSpPr txBox="1"/>
          <p:nvPr/>
        </p:nvSpPr>
        <p:spPr>
          <a:xfrm>
            <a:off x="4191000" y="5029200"/>
            <a:ext cx="3183885" cy="307777"/>
          </a:xfrm>
          <a:prstGeom prst="rect">
            <a:avLst/>
          </a:prstGeom>
          <a:noFill/>
        </p:spPr>
        <p:txBody>
          <a:bodyPr wrap="none" rtlCol="0">
            <a:spAutoFit/>
          </a:bodyPr>
          <a:lstStyle/>
          <a:p>
            <a:r>
              <a:rPr lang="en-SG" sz="1400" dirty="0"/>
              <a:t>Because it is not registered here.</a:t>
            </a:r>
          </a:p>
        </p:txBody>
      </p:sp>
    </p:spTree>
    <p:extLst>
      <p:ext uri="{BB962C8B-B14F-4D97-AF65-F5344CB8AC3E}">
        <p14:creationId xmlns:p14="http://schemas.microsoft.com/office/powerpoint/2010/main" val="1941458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292" y="173754"/>
            <a:ext cx="2135521" cy="276999"/>
          </a:xfrm>
          <a:prstGeom prst="rect">
            <a:avLst/>
          </a:prstGeom>
        </p:spPr>
        <p:txBody>
          <a:bodyPr wrap="none">
            <a:spAutoFit/>
          </a:bodyPr>
          <a:lstStyle/>
          <a:p>
            <a:r>
              <a:rPr lang="en-SG" sz="1200" b="1" dirty="0">
                <a:solidFill>
                  <a:schemeClr val="bg1"/>
                </a:solidFill>
              </a:rPr>
              <a:t>http://www.sgnic.sg/</a:t>
            </a:r>
          </a:p>
        </p:txBody>
      </p:sp>
      <p:sp>
        <p:nvSpPr>
          <p:cNvPr id="5" name="Up Arrow 4"/>
          <p:cNvSpPr/>
          <p:nvPr/>
        </p:nvSpPr>
        <p:spPr bwMode="auto">
          <a:xfrm rot="13434140">
            <a:off x="7666313" y="283210"/>
            <a:ext cx="381000" cy="50691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pic>
        <p:nvPicPr>
          <p:cNvPr id="2" name="Picture 1"/>
          <p:cNvPicPr>
            <a:picLocks noChangeAspect="1"/>
          </p:cNvPicPr>
          <p:nvPr/>
        </p:nvPicPr>
        <p:blipFill>
          <a:blip r:embed="rId3"/>
          <a:stretch>
            <a:fillRect/>
          </a:stretch>
        </p:blipFill>
        <p:spPr>
          <a:xfrm>
            <a:off x="323292" y="764988"/>
            <a:ext cx="8913335" cy="6410325"/>
          </a:xfrm>
          <a:prstGeom prst="rect">
            <a:avLst/>
          </a:prstGeom>
        </p:spPr>
      </p:pic>
    </p:spTree>
    <p:custDataLst>
      <p:tags r:id="rId1"/>
    </p:custDataLst>
    <p:extLst>
      <p:ext uri="{BB962C8B-B14F-4D97-AF65-F5344CB8AC3E}">
        <p14:creationId xmlns:p14="http://schemas.microsoft.com/office/powerpoint/2010/main" val="1641302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762000"/>
            <a:ext cx="8856746" cy="6096000"/>
          </a:xfrm>
          <a:prstGeom prst="rect">
            <a:avLst/>
          </a:prstGeom>
        </p:spPr>
      </p:pic>
    </p:spTree>
    <p:extLst>
      <p:ext uri="{BB962C8B-B14F-4D97-AF65-F5344CB8AC3E}">
        <p14:creationId xmlns:p14="http://schemas.microsoft.com/office/powerpoint/2010/main" val="1473395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Objectives </a:t>
            </a:r>
            <a:endParaRPr lang="en-SG" b="0" dirty="0"/>
          </a:p>
        </p:txBody>
      </p:sp>
      <p:sp>
        <p:nvSpPr>
          <p:cNvPr id="3" name="Content Placeholder 2"/>
          <p:cNvSpPr>
            <a:spLocks noGrp="1"/>
          </p:cNvSpPr>
          <p:nvPr>
            <p:ph idx="1"/>
          </p:nvPr>
        </p:nvSpPr>
        <p:spPr/>
        <p:txBody>
          <a:bodyPr>
            <a:normAutofit/>
          </a:bodyPr>
          <a:lstStyle/>
          <a:p>
            <a:r>
              <a:rPr lang="en-US" sz="2400" dirty="0"/>
              <a:t>At the end of this lecture, students will be able to:</a:t>
            </a:r>
          </a:p>
          <a:p>
            <a:pPr lvl="1"/>
            <a:r>
              <a:rPr lang="en-US" sz="2400" dirty="0"/>
              <a:t>Explain the concept of Reconnaissance in Pen-Test;</a:t>
            </a:r>
          </a:p>
          <a:p>
            <a:pPr lvl="1"/>
            <a:r>
              <a:rPr lang="en-US" sz="2400" dirty="0"/>
              <a:t>Discuss each of the activities involved in Reconnaissance phase;</a:t>
            </a:r>
          </a:p>
          <a:p>
            <a:pPr lvl="1"/>
            <a:r>
              <a:rPr lang="en-US" sz="2400" dirty="0"/>
              <a:t>Make use of the tools introduced in this lecture to gather information of the target organizations or users; &amp;</a:t>
            </a:r>
          </a:p>
          <a:p>
            <a:pPr lvl="1"/>
            <a:r>
              <a:rPr lang="en-US" sz="2400" dirty="0"/>
              <a:t>Name other tools that can be used for reconnaissance purpose.</a:t>
            </a:r>
          </a:p>
          <a:p>
            <a:pPr lvl="1"/>
            <a:endParaRPr lang="en-SG" sz="2400" dirty="0"/>
          </a:p>
        </p:txBody>
      </p:sp>
    </p:spTree>
    <p:custDataLst>
      <p:tags r:id="rId1"/>
    </p:custDataLst>
    <p:extLst>
      <p:ext uri="{BB962C8B-B14F-4D97-AF65-F5344CB8AC3E}">
        <p14:creationId xmlns:p14="http://schemas.microsoft.com/office/powerpoint/2010/main" val="1245634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838200"/>
            <a:ext cx="7086600" cy="5943600"/>
          </a:xfrm>
          <a:prstGeom prst="rect">
            <a:avLst/>
          </a:prstGeom>
        </p:spPr>
      </p:pic>
    </p:spTree>
    <p:extLst>
      <p:ext uri="{BB962C8B-B14F-4D97-AF65-F5344CB8AC3E}">
        <p14:creationId xmlns:p14="http://schemas.microsoft.com/office/powerpoint/2010/main" val="1874659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855" y="762000"/>
            <a:ext cx="8305800" cy="6096000"/>
          </a:xfrm>
          <a:prstGeom prst="rect">
            <a:avLst/>
          </a:prstGeom>
        </p:spPr>
      </p:pic>
      <p:pic>
        <p:nvPicPr>
          <p:cNvPr id="3" name="Picture 2"/>
          <p:cNvPicPr>
            <a:picLocks noChangeAspect="1"/>
          </p:cNvPicPr>
          <p:nvPr/>
        </p:nvPicPr>
        <p:blipFill>
          <a:blip r:embed="rId3"/>
          <a:stretch>
            <a:fillRect/>
          </a:stretch>
        </p:blipFill>
        <p:spPr>
          <a:xfrm>
            <a:off x="194553" y="76200"/>
            <a:ext cx="2428875" cy="409575"/>
          </a:xfrm>
          <a:prstGeom prst="rect">
            <a:avLst/>
          </a:prstGeom>
        </p:spPr>
      </p:pic>
      <p:sp>
        <p:nvSpPr>
          <p:cNvPr id="4" name="TextBox 3"/>
          <p:cNvSpPr txBox="1"/>
          <p:nvPr/>
        </p:nvSpPr>
        <p:spPr>
          <a:xfrm>
            <a:off x="3505200" y="2286000"/>
            <a:ext cx="2849243" cy="954107"/>
          </a:xfrm>
          <a:prstGeom prst="rect">
            <a:avLst/>
          </a:prstGeom>
          <a:noFill/>
        </p:spPr>
        <p:txBody>
          <a:bodyPr wrap="square" rtlCol="0">
            <a:spAutoFit/>
          </a:bodyPr>
          <a:lstStyle/>
          <a:p>
            <a:r>
              <a:rPr lang="en-SG" sz="1400" dirty="0"/>
              <a:t>This is NOT NIC authority, it is a commercial company. Their “</a:t>
            </a:r>
            <a:r>
              <a:rPr lang="en-SG" sz="1400" dirty="0" err="1"/>
              <a:t>whois</a:t>
            </a:r>
            <a:r>
              <a:rPr lang="en-SG" sz="1400" dirty="0"/>
              <a:t>” searches all relevant databases.</a:t>
            </a:r>
          </a:p>
        </p:txBody>
      </p:sp>
    </p:spTree>
    <p:extLst>
      <p:ext uri="{BB962C8B-B14F-4D97-AF65-F5344CB8AC3E}">
        <p14:creationId xmlns:p14="http://schemas.microsoft.com/office/powerpoint/2010/main" val="886627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5891E-07EE-4EEF-AD6D-7E044A672815}"/>
              </a:ext>
            </a:extLst>
          </p:cNvPr>
          <p:cNvPicPr>
            <a:picLocks noChangeAspect="1"/>
          </p:cNvPicPr>
          <p:nvPr/>
        </p:nvPicPr>
        <p:blipFill>
          <a:blip r:embed="rId2"/>
          <a:stretch>
            <a:fillRect/>
          </a:stretch>
        </p:blipFill>
        <p:spPr>
          <a:xfrm>
            <a:off x="0" y="-47828"/>
            <a:ext cx="7837471" cy="6953655"/>
          </a:xfrm>
          <a:prstGeom prst="rect">
            <a:avLst/>
          </a:prstGeom>
        </p:spPr>
      </p:pic>
      <p:sp>
        <p:nvSpPr>
          <p:cNvPr id="4" name="TextBox 3">
            <a:extLst>
              <a:ext uri="{FF2B5EF4-FFF2-40B4-BE49-F238E27FC236}">
                <a16:creationId xmlns:a16="http://schemas.microsoft.com/office/drawing/2014/main" id="{BC7118FB-EE9E-447E-BECC-62E5AFB75C5A}"/>
              </a:ext>
            </a:extLst>
          </p:cNvPr>
          <p:cNvSpPr txBox="1"/>
          <p:nvPr/>
        </p:nvSpPr>
        <p:spPr>
          <a:xfrm>
            <a:off x="8229600" y="1676400"/>
            <a:ext cx="3352800" cy="1200329"/>
          </a:xfrm>
          <a:prstGeom prst="rect">
            <a:avLst/>
          </a:prstGeom>
          <a:noFill/>
        </p:spPr>
        <p:txBody>
          <a:bodyPr wrap="square" rtlCol="0">
            <a:spAutoFit/>
          </a:bodyPr>
          <a:lstStyle/>
          <a:p>
            <a:r>
              <a:rPr lang="en-SG" dirty="0"/>
              <a:t>Use “</a:t>
            </a:r>
            <a:r>
              <a:rPr lang="en-SG" dirty="0" err="1"/>
              <a:t>whois</a:t>
            </a:r>
            <a:r>
              <a:rPr lang="en-SG" dirty="0"/>
              <a:t>” command in Kali-Linux </a:t>
            </a:r>
          </a:p>
        </p:txBody>
      </p:sp>
    </p:spTree>
    <p:extLst>
      <p:ext uri="{BB962C8B-B14F-4D97-AF65-F5344CB8AC3E}">
        <p14:creationId xmlns:p14="http://schemas.microsoft.com/office/powerpoint/2010/main" val="3447113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Internet IP Addresses used by Organization</a:t>
            </a:r>
          </a:p>
          <a:p>
            <a:pPr algn="ctr"/>
            <a:r>
              <a:rPr lang="en-US" sz="4800" dirty="0"/>
              <a:t>(EXTRA)</a:t>
            </a:r>
          </a:p>
        </p:txBody>
      </p:sp>
    </p:spTree>
    <p:extLst>
      <p:ext uri="{BB962C8B-B14F-4D97-AF65-F5344CB8AC3E}">
        <p14:creationId xmlns:p14="http://schemas.microsoft.com/office/powerpoint/2010/main" val="176491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IP Address Block Assignment</a:t>
            </a:r>
            <a:endParaRPr lang="en-SG" b="0" dirty="0"/>
          </a:p>
        </p:txBody>
      </p:sp>
      <p:sp>
        <p:nvSpPr>
          <p:cNvPr id="3" name="Content Placeholder 2"/>
          <p:cNvSpPr>
            <a:spLocks noGrp="1"/>
          </p:cNvSpPr>
          <p:nvPr>
            <p:ph idx="1"/>
          </p:nvPr>
        </p:nvSpPr>
        <p:spPr>
          <a:xfrm>
            <a:off x="457200" y="1066800"/>
            <a:ext cx="10922000" cy="5181600"/>
          </a:xfrm>
        </p:spPr>
        <p:txBody>
          <a:bodyPr>
            <a:normAutofit/>
          </a:bodyPr>
          <a:lstStyle/>
          <a:p>
            <a:r>
              <a:rPr lang="en-US" sz="2000" dirty="0"/>
              <a:t>Each organization is assigned with an IP Address Block</a:t>
            </a:r>
          </a:p>
          <a:p>
            <a:r>
              <a:rPr lang="en-US" sz="2000" dirty="0"/>
              <a:t>These IP Address Block obtainable from Regional Internet Registries (RIRs)’s </a:t>
            </a:r>
            <a:r>
              <a:rPr lang="en-US" sz="2000" dirty="0" err="1"/>
              <a:t>Whois</a:t>
            </a:r>
            <a:r>
              <a:rPr lang="en-US" sz="2000" dirty="0"/>
              <a:t> databases.</a:t>
            </a:r>
          </a:p>
          <a:p>
            <a:pPr lvl="1"/>
            <a:r>
              <a:rPr lang="en-US" sz="2000" dirty="0"/>
              <a:t>ARIN(American Registry for Internet Numbers)</a:t>
            </a:r>
          </a:p>
          <a:p>
            <a:pPr lvl="2"/>
            <a:r>
              <a:rPr lang="en-US" sz="2000" dirty="0"/>
              <a:t>US, Canada, Certain Caribbean Island</a:t>
            </a:r>
          </a:p>
          <a:p>
            <a:pPr lvl="1"/>
            <a:r>
              <a:rPr lang="en-US" sz="2000" dirty="0"/>
              <a:t>RIPE NSS (Research IP Europeans Network Coordination Centre)</a:t>
            </a:r>
          </a:p>
          <a:p>
            <a:pPr lvl="2"/>
            <a:r>
              <a:rPr lang="en-US" sz="2000" dirty="0"/>
              <a:t>Europe, Middle East, part of Central Asia</a:t>
            </a:r>
          </a:p>
          <a:p>
            <a:pPr lvl="1"/>
            <a:r>
              <a:rPr lang="en-US" sz="2000" dirty="0"/>
              <a:t>APNIC (Asia-Pacific Network Information Centre)</a:t>
            </a:r>
          </a:p>
          <a:p>
            <a:pPr lvl="2"/>
            <a:r>
              <a:rPr lang="en-US" sz="2000" dirty="0"/>
              <a:t>Asia-Pacific region</a:t>
            </a:r>
          </a:p>
          <a:p>
            <a:pPr lvl="1"/>
            <a:r>
              <a:rPr lang="en-US" sz="2000" dirty="0"/>
              <a:t>LACNIC (Latin American and Caribbean Internet Address Registry)</a:t>
            </a:r>
          </a:p>
          <a:p>
            <a:pPr lvl="2"/>
            <a:r>
              <a:rPr lang="en-US" sz="2000" dirty="0"/>
              <a:t>Latin American, most part of Caribbean</a:t>
            </a:r>
          </a:p>
          <a:p>
            <a:pPr lvl="1"/>
            <a:r>
              <a:rPr lang="en-US" sz="2000" dirty="0" err="1"/>
              <a:t>AfriNIC</a:t>
            </a:r>
            <a:r>
              <a:rPr lang="en-US" sz="2000" dirty="0"/>
              <a:t> (Africa Network Information Centre)</a:t>
            </a:r>
          </a:p>
          <a:p>
            <a:pPr lvl="2"/>
            <a:r>
              <a:rPr lang="en-US" sz="2000" dirty="0"/>
              <a:t>African Continent</a:t>
            </a:r>
          </a:p>
          <a:p>
            <a:endParaRPr lang="en-US" sz="2000" dirty="0"/>
          </a:p>
          <a:p>
            <a:pPr lvl="1"/>
            <a:endParaRPr lang="en-SG" sz="2000" dirty="0"/>
          </a:p>
        </p:txBody>
      </p:sp>
      <p:sp>
        <p:nvSpPr>
          <p:cNvPr id="4" name="Up Arrow 3"/>
          <p:cNvSpPr/>
          <p:nvPr/>
        </p:nvSpPr>
        <p:spPr bwMode="auto">
          <a:xfrm rot="2766886">
            <a:off x="747460" y="3451511"/>
            <a:ext cx="533400" cy="6096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Tree>
    <p:custDataLst>
      <p:tags r:id="rId1"/>
    </p:custDataLst>
    <p:extLst>
      <p:ext uri="{BB962C8B-B14F-4D97-AF65-F5344CB8AC3E}">
        <p14:creationId xmlns:p14="http://schemas.microsoft.com/office/powerpoint/2010/main" val="2600116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52400" y="838200"/>
            <a:ext cx="8153400" cy="5181600"/>
          </a:xfrm>
        </p:spPr>
        <p:txBody>
          <a:bodyPr>
            <a:normAutofit/>
          </a:bodyPr>
          <a:lstStyle/>
          <a:p>
            <a:r>
              <a:rPr lang="en-US" sz="1800" dirty="0"/>
              <a:t>Turn your URL to APNIC and hunt down the range IP addresses assigned to NP.  (hint: enter IP address of the web server for </a:t>
            </a:r>
            <a:r>
              <a:rPr lang="en-US" sz="1800" dirty="0" err="1"/>
              <a:t>whois</a:t>
            </a:r>
            <a:r>
              <a:rPr lang="en-US" sz="1800" dirty="0"/>
              <a:t>)</a:t>
            </a:r>
            <a:endParaRPr lang="en-SG" sz="1800" dirty="0"/>
          </a:p>
        </p:txBody>
      </p:sp>
      <p:sp>
        <p:nvSpPr>
          <p:cNvPr id="6" name="Rectangle 5"/>
          <p:cNvSpPr/>
          <p:nvPr/>
        </p:nvSpPr>
        <p:spPr>
          <a:xfrm>
            <a:off x="152400" y="206529"/>
            <a:ext cx="2215671" cy="276999"/>
          </a:xfrm>
          <a:prstGeom prst="rect">
            <a:avLst/>
          </a:prstGeom>
        </p:spPr>
        <p:txBody>
          <a:bodyPr wrap="none">
            <a:spAutoFit/>
          </a:bodyPr>
          <a:lstStyle/>
          <a:p>
            <a:r>
              <a:rPr lang="en-SG" sz="1200" b="1" dirty="0">
                <a:solidFill>
                  <a:schemeClr val="bg1"/>
                </a:solidFill>
              </a:rPr>
              <a:t>https://www.apnic.net</a:t>
            </a:r>
          </a:p>
        </p:txBody>
      </p:sp>
      <p:pic>
        <p:nvPicPr>
          <p:cNvPr id="4" name="Picture 3"/>
          <p:cNvPicPr>
            <a:picLocks noChangeAspect="1"/>
          </p:cNvPicPr>
          <p:nvPr/>
        </p:nvPicPr>
        <p:blipFill>
          <a:blip r:embed="rId3"/>
          <a:stretch>
            <a:fillRect/>
          </a:stretch>
        </p:blipFill>
        <p:spPr>
          <a:xfrm>
            <a:off x="249224" y="1682623"/>
            <a:ext cx="6397528" cy="5037921"/>
          </a:xfrm>
          <a:prstGeom prst="rect">
            <a:avLst/>
          </a:prstGeom>
        </p:spPr>
      </p:pic>
      <p:sp>
        <p:nvSpPr>
          <p:cNvPr id="9" name="Up Arrow 8"/>
          <p:cNvSpPr/>
          <p:nvPr/>
        </p:nvSpPr>
        <p:spPr bwMode="auto">
          <a:xfrm rot="13816227">
            <a:off x="6504636" y="1539654"/>
            <a:ext cx="326904" cy="420349"/>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5" name="TextBox 4"/>
          <p:cNvSpPr txBox="1"/>
          <p:nvPr/>
        </p:nvSpPr>
        <p:spPr>
          <a:xfrm>
            <a:off x="6934200" y="1402576"/>
            <a:ext cx="1798890" cy="276999"/>
          </a:xfrm>
          <a:prstGeom prst="rect">
            <a:avLst/>
          </a:prstGeom>
          <a:noFill/>
        </p:spPr>
        <p:txBody>
          <a:bodyPr wrap="none" rtlCol="0">
            <a:spAutoFit/>
          </a:bodyPr>
          <a:lstStyle/>
          <a:p>
            <a:r>
              <a:rPr lang="en-SG" sz="1200" dirty="0"/>
              <a:t>Enter 153.20.24.192</a:t>
            </a:r>
          </a:p>
        </p:txBody>
      </p:sp>
    </p:spTree>
    <p:custDataLst>
      <p:tags r:id="rId1"/>
    </p:custDataLst>
    <p:extLst>
      <p:ext uri="{BB962C8B-B14F-4D97-AF65-F5344CB8AC3E}">
        <p14:creationId xmlns:p14="http://schemas.microsoft.com/office/powerpoint/2010/main" val="217829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24319"/>
            <a:ext cx="9859908" cy="6833681"/>
          </a:xfrm>
          <a:prstGeom prst="rect">
            <a:avLst/>
          </a:prstGeom>
        </p:spPr>
      </p:pic>
      <p:cxnSp>
        <p:nvCxnSpPr>
          <p:cNvPr id="5" name="Straight Arrow Connector 4"/>
          <p:cNvCxnSpPr/>
          <p:nvPr/>
        </p:nvCxnSpPr>
        <p:spPr>
          <a:xfrm flipH="1">
            <a:off x="3962400" y="6019800"/>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09110" y="5786559"/>
            <a:ext cx="1309974" cy="461665"/>
          </a:xfrm>
          <a:prstGeom prst="rect">
            <a:avLst/>
          </a:prstGeom>
          <a:noFill/>
        </p:spPr>
        <p:txBody>
          <a:bodyPr wrap="none" rtlCol="0">
            <a:spAutoFit/>
          </a:bodyPr>
          <a:lstStyle/>
          <a:p>
            <a:r>
              <a:rPr lang="en-US" dirty="0"/>
              <a:t>Class B</a:t>
            </a:r>
            <a:endParaRPr lang="en-SG" dirty="0"/>
          </a:p>
        </p:txBody>
      </p:sp>
    </p:spTree>
    <p:extLst>
      <p:ext uri="{BB962C8B-B14F-4D97-AF65-F5344CB8AC3E}">
        <p14:creationId xmlns:p14="http://schemas.microsoft.com/office/powerpoint/2010/main" val="344047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76200"/>
            <a:ext cx="5522107" cy="6829425"/>
          </a:xfrm>
          <a:prstGeom prst="rect">
            <a:avLst/>
          </a:prstGeom>
        </p:spPr>
      </p:pic>
    </p:spTree>
    <p:custDataLst>
      <p:tags r:id="rId1"/>
    </p:custDataLst>
    <p:extLst>
      <p:ext uri="{BB962C8B-B14F-4D97-AF65-F5344CB8AC3E}">
        <p14:creationId xmlns:p14="http://schemas.microsoft.com/office/powerpoint/2010/main" val="23215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[2] </a:t>
            </a:r>
            <a:r>
              <a:rPr lang="en-US" dirty="0" err="1"/>
              <a:t>nslookup</a:t>
            </a:r>
            <a:r>
              <a:rPr lang="en-US" dirty="0"/>
              <a:t> </a:t>
            </a:r>
            <a:r>
              <a:rPr lang="en-US" b="0" dirty="0"/>
              <a:t> - Perform a reverse lookup to find the domain name associated with an IP address </a:t>
            </a:r>
            <a:endParaRPr lang="en-US" dirty="0"/>
          </a:p>
        </p:txBody>
      </p:sp>
      <p:pic>
        <p:nvPicPr>
          <p:cNvPr id="2" name="Picture 1"/>
          <p:cNvPicPr>
            <a:picLocks noChangeAspect="1"/>
          </p:cNvPicPr>
          <p:nvPr/>
        </p:nvPicPr>
        <p:blipFill>
          <a:blip r:embed="rId2"/>
          <a:stretch>
            <a:fillRect/>
          </a:stretch>
        </p:blipFill>
        <p:spPr>
          <a:xfrm>
            <a:off x="1066800" y="1981200"/>
            <a:ext cx="5715000" cy="3892378"/>
          </a:xfrm>
          <a:prstGeom prst="rect">
            <a:avLst/>
          </a:prstGeom>
        </p:spPr>
      </p:pic>
    </p:spTree>
    <p:extLst>
      <p:ext uri="{BB962C8B-B14F-4D97-AF65-F5344CB8AC3E}">
        <p14:creationId xmlns:p14="http://schemas.microsoft.com/office/powerpoint/2010/main" val="670773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[3] </a:t>
            </a:r>
            <a:r>
              <a:rPr lang="en-US" dirty="0" err="1"/>
              <a:t>dnsenum</a:t>
            </a:r>
            <a:r>
              <a:rPr lang="en-US" dirty="0"/>
              <a:t> -  </a:t>
            </a:r>
            <a:r>
              <a:rPr lang="en-US" b="0" dirty="0"/>
              <a:t> Locating all DNS servers and DNS entries for an organization.</a:t>
            </a:r>
          </a:p>
          <a:p>
            <a:pPr marL="0" indent="0">
              <a:buNone/>
            </a:pPr>
            <a:endParaRPr lang="en-US" b="0" dirty="0"/>
          </a:p>
          <a:p>
            <a:pPr marL="0" indent="0">
              <a:buNone/>
            </a:pPr>
            <a:endParaRPr lang="en-US" dirty="0"/>
          </a:p>
        </p:txBody>
      </p:sp>
      <p:pic>
        <p:nvPicPr>
          <p:cNvPr id="2" name="Picture 1"/>
          <p:cNvPicPr>
            <a:picLocks noChangeAspect="1"/>
          </p:cNvPicPr>
          <p:nvPr/>
        </p:nvPicPr>
        <p:blipFill>
          <a:blip r:embed="rId2"/>
          <a:stretch>
            <a:fillRect/>
          </a:stretch>
        </p:blipFill>
        <p:spPr>
          <a:xfrm>
            <a:off x="1143000" y="1905000"/>
            <a:ext cx="7362825" cy="3613448"/>
          </a:xfrm>
          <a:prstGeom prst="rect">
            <a:avLst/>
          </a:prstGeom>
        </p:spPr>
      </p:pic>
    </p:spTree>
    <p:extLst>
      <p:ext uri="{BB962C8B-B14F-4D97-AF65-F5344CB8AC3E}">
        <p14:creationId xmlns:p14="http://schemas.microsoft.com/office/powerpoint/2010/main" val="242560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Contents</a:t>
            </a:r>
            <a:endParaRPr lang="en-SG" b="0" dirty="0"/>
          </a:p>
        </p:txBody>
      </p:sp>
      <p:sp>
        <p:nvSpPr>
          <p:cNvPr id="3" name="Content Placeholder 2"/>
          <p:cNvSpPr>
            <a:spLocks noGrp="1"/>
          </p:cNvSpPr>
          <p:nvPr>
            <p:ph idx="1"/>
          </p:nvPr>
        </p:nvSpPr>
        <p:spPr/>
        <p:txBody>
          <a:bodyPr>
            <a:normAutofit/>
          </a:bodyPr>
          <a:lstStyle/>
          <a:p>
            <a:r>
              <a:rPr lang="en-US" sz="2400" dirty="0"/>
              <a:t>What is Reconnaissance ?</a:t>
            </a:r>
          </a:p>
          <a:p>
            <a:r>
              <a:rPr lang="en-US" sz="2400" dirty="0"/>
              <a:t>Reconnoiter Intelligence for Network and Systems Pen-Test Project</a:t>
            </a:r>
          </a:p>
          <a:p>
            <a:r>
              <a:rPr lang="en-US" sz="2400" dirty="0"/>
              <a:t>Information about Target Organization</a:t>
            </a:r>
          </a:p>
          <a:p>
            <a:r>
              <a:rPr lang="en-US" sz="2400" dirty="0"/>
              <a:t>Tools for Reconnaissance</a:t>
            </a:r>
          </a:p>
          <a:p>
            <a:pPr lvl="1"/>
            <a:r>
              <a:rPr lang="en-US" sz="2000" dirty="0"/>
              <a:t>Intelligence Gathering through Network Resources</a:t>
            </a:r>
          </a:p>
          <a:p>
            <a:pPr lvl="1"/>
            <a:r>
              <a:rPr lang="en-US" sz="2000" dirty="0"/>
              <a:t>Intelligence Gathering through Internet/WWW</a:t>
            </a:r>
          </a:p>
          <a:p>
            <a:pPr lvl="1"/>
            <a:r>
              <a:rPr lang="en-US" sz="2000" dirty="0"/>
              <a:t>Intelligence Gathering through Automated Tools</a:t>
            </a:r>
          </a:p>
          <a:p>
            <a:r>
              <a:rPr lang="en-US" sz="2400" dirty="0"/>
              <a:t>Keeping an Inventory of Entities Discovered</a:t>
            </a:r>
          </a:p>
          <a:p>
            <a:r>
              <a:rPr lang="en-US" sz="2400" dirty="0"/>
              <a:t>Other Reconnaissance Tools</a:t>
            </a:r>
          </a:p>
          <a:p>
            <a:endParaRPr lang="en-SG"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SG" sz="2400" dirty="0"/>
          </a:p>
        </p:txBody>
      </p:sp>
    </p:spTree>
    <p:custDataLst>
      <p:tags r:id="rId1"/>
    </p:custDataLst>
    <p:extLst>
      <p:ext uri="{BB962C8B-B14F-4D97-AF65-F5344CB8AC3E}">
        <p14:creationId xmlns:p14="http://schemas.microsoft.com/office/powerpoint/2010/main" val="265824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[4] </a:t>
            </a:r>
            <a:r>
              <a:rPr lang="en-US" dirty="0" err="1"/>
              <a:t>dnsrecon</a:t>
            </a:r>
            <a:r>
              <a:rPr lang="en-US" dirty="0"/>
              <a:t> - Can be used to  perform reverse lookup for name servers in a range of IP address. </a:t>
            </a:r>
          </a:p>
        </p:txBody>
      </p:sp>
      <p:pic>
        <p:nvPicPr>
          <p:cNvPr id="2" name="Picture 1"/>
          <p:cNvPicPr>
            <a:picLocks noChangeAspect="1"/>
          </p:cNvPicPr>
          <p:nvPr/>
        </p:nvPicPr>
        <p:blipFill>
          <a:blip r:embed="rId2"/>
          <a:stretch>
            <a:fillRect/>
          </a:stretch>
        </p:blipFill>
        <p:spPr>
          <a:xfrm>
            <a:off x="994554" y="2419350"/>
            <a:ext cx="8659034" cy="2457450"/>
          </a:xfrm>
          <a:prstGeom prst="rect">
            <a:avLst/>
          </a:prstGeom>
        </p:spPr>
      </p:pic>
    </p:spTree>
    <p:extLst>
      <p:ext uri="{BB962C8B-B14F-4D97-AF65-F5344CB8AC3E}">
        <p14:creationId xmlns:p14="http://schemas.microsoft.com/office/powerpoint/2010/main" val="1172414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DNS Interrogation</a:t>
            </a:r>
          </a:p>
          <a:p>
            <a:pPr algn="ctr"/>
            <a:r>
              <a:rPr lang="en-US" sz="4800" dirty="0"/>
              <a:t>(EXTRA)</a:t>
            </a:r>
          </a:p>
        </p:txBody>
      </p:sp>
    </p:spTree>
    <p:extLst>
      <p:ext uri="{BB962C8B-B14F-4D97-AF65-F5344CB8AC3E}">
        <p14:creationId xmlns:p14="http://schemas.microsoft.com/office/powerpoint/2010/main" val="2933332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Interrogation</a:t>
            </a:r>
            <a:endParaRPr lang="en-SG" dirty="0"/>
          </a:p>
        </p:txBody>
      </p:sp>
      <p:sp>
        <p:nvSpPr>
          <p:cNvPr id="3" name="Content Placeholder 2"/>
          <p:cNvSpPr>
            <a:spLocks noGrp="1"/>
          </p:cNvSpPr>
          <p:nvPr>
            <p:ph idx="1"/>
          </p:nvPr>
        </p:nvSpPr>
        <p:spPr/>
        <p:txBody>
          <a:bodyPr>
            <a:normAutofit/>
          </a:bodyPr>
          <a:lstStyle/>
          <a:p>
            <a:r>
              <a:rPr lang="en-US" sz="2800" dirty="0"/>
              <a:t>Pen-Testers could harvest useful records by interrogating the known name servers.  </a:t>
            </a:r>
          </a:p>
          <a:p>
            <a:r>
              <a:rPr lang="en-US" sz="2800" dirty="0"/>
              <a:t>Goal is to discover as many IP addresses associated with the target domain.</a:t>
            </a:r>
          </a:p>
          <a:p>
            <a:r>
              <a:rPr lang="en-US" sz="2800" dirty="0"/>
              <a:t>Interrogation process needs knowledge of Linux commands and depends on setting of DNS servers.</a:t>
            </a:r>
          </a:p>
          <a:p>
            <a:pPr marL="0" indent="0">
              <a:buNone/>
            </a:pPr>
            <a:endParaRPr lang="en-US" sz="2800" dirty="0"/>
          </a:p>
          <a:p>
            <a:pPr marL="0" indent="0">
              <a:buNone/>
            </a:pPr>
            <a:endParaRPr lang="en-US" sz="2800" dirty="0"/>
          </a:p>
          <a:p>
            <a:pPr marL="0" indent="0">
              <a:buNone/>
            </a:pPr>
            <a:endParaRPr lang="en-US" sz="2800" dirty="0"/>
          </a:p>
        </p:txBody>
      </p:sp>
    </p:spTree>
    <p:custDataLst>
      <p:tags r:id="rId1"/>
    </p:custDataLst>
    <p:extLst>
      <p:ext uri="{BB962C8B-B14F-4D97-AF65-F5344CB8AC3E}">
        <p14:creationId xmlns:p14="http://schemas.microsoft.com/office/powerpoint/2010/main" val="1904628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3528"/>
            <a:ext cx="8991600" cy="685800"/>
          </a:xfrm>
        </p:spPr>
        <p:txBody>
          <a:bodyPr/>
          <a:lstStyle/>
          <a:p>
            <a:r>
              <a:rPr lang="en-US" b="0" dirty="0"/>
              <a:t>Domain Name Servers(DNS)</a:t>
            </a:r>
            <a:endParaRPr lang="en-SG" b="0" dirty="0"/>
          </a:p>
        </p:txBody>
      </p:sp>
      <p:sp>
        <p:nvSpPr>
          <p:cNvPr id="3" name="Content Placeholder 2"/>
          <p:cNvSpPr>
            <a:spLocks noGrp="1"/>
          </p:cNvSpPr>
          <p:nvPr>
            <p:ph idx="1"/>
          </p:nvPr>
        </p:nvSpPr>
        <p:spPr/>
        <p:txBody>
          <a:bodyPr>
            <a:normAutofit/>
          </a:bodyPr>
          <a:lstStyle/>
          <a:p>
            <a:r>
              <a:rPr lang="en-US" sz="2400" dirty="0"/>
              <a:t>Also referred to as name servers. </a:t>
            </a:r>
          </a:p>
          <a:p>
            <a:r>
              <a:rPr lang="en-US" sz="2400" dirty="0"/>
              <a:t>They focused on resolving names into IP Addresses and vice versa. </a:t>
            </a:r>
          </a:p>
          <a:p>
            <a:pPr marL="457200" lvl="1" indent="0">
              <a:buNone/>
            </a:pPr>
            <a:endParaRPr lang="en-US" sz="2400" dirty="0"/>
          </a:p>
          <a:p>
            <a:r>
              <a:rPr lang="en-US" sz="2400" dirty="0"/>
              <a:t>Like </a:t>
            </a:r>
            <a:r>
              <a:rPr lang="en-US" sz="2400" dirty="0" err="1"/>
              <a:t>Whois</a:t>
            </a:r>
            <a:r>
              <a:rPr lang="en-US" sz="2400" dirty="0"/>
              <a:t> searches, DNS Lookup returned a list of name servers, in the order or primary, secondary and tertiary (If any) name servers.</a:t>
            </a:r>
          </a:p>
          <a:p>
            <a:endParaRPr lang="en-US" sz="2400" dirty="0"/>
          </a:p>
          <a:p>
            <a:endParaRPr lang="en-US" sz="2400" dirty="0"/>
          </a:p>
          <a:p>
            <a:pPr lvl="1"/>
            <a:endParaRPr lang="en-US" sz="2400" dirty="0"/>
          </a:p>
          <a:p>
            <a:endParaRPr lang="en-US" sz="2400" dirty="0"/>
          </a:p>
          <a:p>
            <a:endParaRPr lang="en-US" sz="2400" dirty="0"/>
          </a:p>
          <a:p>
            <a:endParaRPr lang="en-SG"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889" y="3789040"/>
            <a:ext cx="458376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936722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Domain Name Servers work?</a:t>
            </a:r>
          </a:p>
        </p:txBody>
      </p:sp>
      <p:pic>
        <p:nvPicPr>
          <p:cNvPr id="1026" name="Picture 2" descr="http://crack001.com/wp-content/uploads/How_DNS_Wor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38200"/>
            <a:ext cx="7620000"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16706" y="5758190"/>
            <a:ext cx="4572000" cy="523220"/>
          </a:xfrm>
          <a:prstGeom prst="rect">
            <a:avLst/>
          </a:prstGeom>
        </p:spPr>
        <p:txBody>
          <a:bodyPr>
            <a:spAutoFit/>
          </a:bodyPr>
          <a:lstStyle/>
          <a:p>
            <a:r>
              <a:rPr lang="en-US" sz="1400" dirty="0"/>
              <a:t>http://crack001.com/computer/how-domain-name-system-work-dns/</a:t>
            </a:r>
          </a:p>
        </p:txBody>
      </p:sp>
    </p:spTree>
    <p:extLst>
      <p:ext uri="{BB962C8B-B14F-4D97-AF65-F5344CB8AC3E}">
        <p14:creationId xmlns:p14="http://schemas.microsoft.com/office/powerpoint/2010/main" val="4081092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15E2FA-845B-4A58-9494-38684281F9FE}"/>
              </a:ext>
            </a:extLst>
          </p:cNvPr>
          <p:cNvPicPr>
            <a:picLocks noChangeAspect="1"/>
          </p:cNvPicPr>
          <p:nvPr/>
        </p:nvPicPr>
        <p:blipFill>
          <a:blip r:embed="rId2"/>
          <a:stretch>
            <a:fillRect/>
          </a:stretch>
        </p:blipFill>
        <p:spPr>
          <a:xfrm>
            <a:off x="2612561" y="1143000"/>
            <a:ext cx="6966877" cy="4824259"/>
          </a:xfrm>
          <a:prstGeom prst="rect">
            <a:avLst/>
          </a:prstGeom>
        </p:spPr>
      </p:pic>
      <p:sp>
        <p:nvSpPr>
          <p:cNvPr id="3" name="Rectangle 2">
            <a:extLst>
              <a:ext uri="{FF2B5EF4-FFF2-40B4-BE49-F238E27FC236}">
                <a16:creationId xmlns:a16="http://schemas.microsoft.com/office/drawing/2014/main" id="{B4EC7DE6-49A9-4948-A1CB-14D2E4962A64}"/>
              </a:ext>
            </a:extLst>
          </p:cNvPr>
          <p:cNvSpPr/>
          <p:nvPr/>
        </p:nvSpPr>
        <p:spPr>
          <a:xfrm>
            <a:off x="152400" y="958334"/>
            <a:ext cx="215956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Domains vs. Zones</a:t>
            </a:r>
          </a:p>
        </p:txBody>
      </p:sp>
    </p:spTree>
    <p:extLst>
      <p:ext uri="{BB962C8B-B14F-4D97-AF65-F5344CB8AC3E}">
        <p14:creationId xmlns:p14="http://schemas.microsoft.com/office/powerpoint/2010/main" val="3015121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A06E5-18E8-466F-84EE-E7AB4496C335}"/>
              </a:ext>
            </a:extLst>
          </p:cNvPr>
          <p:cNvPicPr>
            <a:picLocks noChangeAspect="1"/>
          </p:cNvPicPr>
          <p:nvPr/>
        </p:nvPicPr>
        <p:blipFill>
          <a:blip r:embed="rId2"/>
          <a:stretch>
            <a:fillRect/>
          </a:stretch>
        </p:blipFill>
        <p:spPr>
          <a:xfrm>
            <a:off x="1676400" y="864909"/>
            <a:ext cx="9144000" cy="5128181"/>
          </a:xfrm>
          <a:prstGeom prst="rect">
            <a:avLst/>
          </a:prstGeom>
        </p:spPr>
      </p:pic>
    </p:spTree>
    <p:extLst>
      <p:ext uri="{BB962C8B-B14F-4D97-AF65-F5344CB8AC3E}">
        <p14:creationId xmlns:p14="http://schemas.microsoft.com/office/powerpoint/2010/main" val="1384442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3C14F6A6-75C1-4EB1-9287-F13781C3112F}"/>
              </a:ext>
            </a:extLst>
          </p:cNvPr>
          <p:cNvSpPr txBox="1">
            <a:spLocks/>
          </p:cNvSpPr>
          <p:nvPr/>
        </p:nvSpPr>
        <p:spPr>
          <a:xfrm>
            <a:off x="609868" y="1600200"/>
            <a:ext cx="10896332" cy="4495800"/>
          </a:xfrm>
          <a:prstGeom prst="rect">
            <a:avLst/>
          </a:prstGeom>
        </p:spPr>
        <p:txBody>
          <a:bodyPr>
            <a:normAutofit/>
          </a:bodyPr>
          <a:lst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a:lstStyle>
          <a:p>
            <a:r>
              <a:rPr lang="en-US" sz="2400" kern="0"/>
              <a:t>“Zone transfer” is the name for the process used to keep multiple DNS servers hosting information about the same domain synchronized with the same set of data.</a:t>
            </a:r>
          </a:p>
          <a:p>
            <a:r>
              <a:rPr lang="en-US" sz="2400" kern="0"/>
              <a:t>A single server is designated as the “primary” server and all others are “secondary” servers. Information is updated on the primary server only, so a mechanism exists to propagate that information to each of the secondary servers. This mechanism is the “zone transfer”.</a:t>
            </a:r>
          </a:p>
          <a:p>
            <a:r>
              <a:rPr lang="en-US" sz="2400" kern="0"/>
              <a:t>Most of the network administrators disallow zone transfers from anyone but a secondary DNS server, but sometimes we’ll find an improperly configured DNS server.</a:t>
            </a:r>
            <a:endParaRPr lang="en-US" sz="2400" kern="0" dirty="0"/>
          </a:p>
        </p:txBody>
      </p:sp>
    </p:spTree>
    <p:extLst>
      <p:ext uri="{BB962C8B-B14F-4D97-AF65-F5344CB8AC3E}">
        <p14:creationId xmlns:p14="http://schemas.microsoft.com/office/powerpoint/2010/main" val="2813569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51B52-6E28-4AE7-BCAA-F8C4FF981AE2}"/>
              </a:ext>
            </a:extLst>
          </p:cNvPr>
          <p:cNvPicPr>
            <a:picLocks noChangeAspect="1"/>
          </p:cNvPicPr>
          <p:nvPr/>
        </p:nvPicPr>
        <p:blipFill>
          <a:blip r:embed="rId2"/>
          <a:stretch>
            <a:fillRect/>
          </a:stretch>
        </p:blipFill>
        <p:spPr>
          <a:xfrm>
            <a:off x="285750" y="1843087"/>
            <a:ext cx="8572500" cy="3171825"/>
          </a:xfrm>
          <a:prstGeom prst="rect">
            <a:avLst/>
          </a:prstGeom>
        </p:spPr>
      </p:pic>
      <p:sp>
        <p:nvSpPr>
          <p:cNvPr id="5" name="Rectangle 4">
            <a:extLst>
              <a:ext uri="{FF2B5EF4-FFF2-40B4-BE49-F238E27FC236}">
                <a16:creationId xmlns:a16="http://schemas.microsoft.com/office/drawing/2014/main" id="{4D121CCA-8FDC-4170-B470-829677AE3A7D}"/>
              </a:ext>
            </a:extLst>
          </p:cNvPr>
          <p:cNvSpPr/>
          <p:nvPr/>
        </p:nvSpPr>
        <p:spPr>
          <a:xfrm>
            <a:off x="1071716" y="5285069"/>
            <a:ext cx="10815484" cy="523220"/>
          </a:xfrm>
          <a:prstGeom prst="rect">
            <a:avLst/>
          </a:prstGeom>
        </p:spPr>
        <p:txBody>
          <a:bodyPr wrap="square">
            <a:spAutoFit/>
          </a:bodyPr>
          <a:lstStyle/>
          <a:p>
            <a:r>
              <a:rPr lang="en-US" sz="1400" dirty="0"/>
              <a:t>Source: </a:t>
            </a:r>
            <a:r>
              <a:rPr lang="en-US" sz="1400" dirty="0">
                <a:hlinkClick r:id="rId3"/>
              </a:rPr>
              <a:t>http://what-when-how.com/tcpip/serving-up-dns-the-domain-name-system-tcpip-part-2/</a:t>
            </a:r>
            <a:endParaRPr lang="en-US" sz="1400" dirty="0"/>
          </a:p>
          <a:p>
            <a:endParaRPr lang="en-US" sz="1400" dirty="0"/>
          </a:p>
        </p:txBody>
      </p:sp>
    </p:spTree>
    <p:extLst>
      <p:ext uri="{BB962C8B-B14F-4D97-AF65-F5344CB8AC3E}">
        <p14:creationId xmlns:p14="http://schemas.microsoft.com/office/powerpoint/2010/main" val="202283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9039527"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2000" y="762000"/>
            <a:ext cx="4062779" cy="523220"/>
          </a:xfrm>
          <a:prstGeom prst="rect">
            <a:avLst/>
          </a:prstGeom>
        </p:spPr>
        <p:txBody>
          <a:bodyPr wrap="none">
            <a:spAutoFit/>
          </a:bodyPr>
          <a:lstStyle/>
          <a:p>
            <a:pPr lvl="2"/>
            <a:r>
              <a:rPr lang="en-US" sz="1400" dirty="0"/>
              <a:t>In windows OS</a:t>
            </a:r>
          </a:p>
          <a:p>
            <a:pPr lvl="2"/>
            <a:r>
              <a:rPr lang="en-US" sz="1400" dirty="0"/>
              <a:t>&gt;</a:t>
            </a:r>
            <a:r>
              <a:rPr lang="en-US" sz="1400" dirty="0" err="1"/>
              <a:t>nslookup</a:t>
            </a:r>
            <a:r>
              <a:rPr lang="en-US" sz="1400" dirty="0"/>
              <a:t> –type=any np.edu.sg</a:t>
            </a:r>
          </a:p>
        </p:txBody>
      </p:sp>
    </p:spTree>
    <p:custDataLst>
      <p:tags r:id="rId1"/>
    </p:custDataLst>
    <p:extLst>
      <p:ext uri="{BB962C8B-B14F-4D97-AF65-F5344CB8AC3E}">
        <p14:creationId xmlns:p14="http://schemas.microsoft.com/office/powerpoint/2010/main" val="257619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What is Reconnaissance?</a:t>
            </a:r>
          </a:p>
        </p:txBody>
      </p:sp>
    </p:spTree>
    <p:extLst>
      <p:ext uri="{BB962C8B-B14F-4D97-AF65-F5344CB8AC3E}">
        <p14:creationId xmlns:p14="http://schemas.microsoft.com/office/powerpoint/2010/main" val="3533600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67E982-4D45-4ABA-862B-6BA3EB76F1A2}"/>
              </a:ext>
            </a:extLst>
          </p:cNvPr>
          <p:cNvSpPr/>
          <p:nvPr/>
        </p:nvSpPr>
        <p:spPr>
          <a:xfrm>
            <a:off x="1628775" y="5426578"/>
            <a:ext cx="5886450" cy="276999"/>
          </a:xfrm>
          <a:prstGeom prst="rect">
            <a:avLst/>
          </a:prstGeom>
        </p:spPr>
        <p:txBody>
          <a:bodyPr wrap="square">
            <a:spAutoFit/>
          </a:bodyPr>
          <a:lstStyle/>
          <a:p>
            <a:r>
              <a:rPr lang="en-US" sz="1200" dirty="0"/>
              <a:t>Source: https://mariocube.com/resource-record.html</a:t>
            </a:r>
          </a:p>
        </p:txBody>
      </p:sp>
      <p:pic>
        <p:nvPicPr>
          <p:cNvPr id="3" name="Picture 2">
            <a:extLst>
              <a:ext uri="{FF2B5EF4-FFF2-40B4-BE49-F238E27FC236}">
                <a16:creationId xmlns:a16="http://schemas.microsoft.com/office/drawing/2014/main" id="{38FD29BC-3EC4-4300-8920-C3470D671CD2}"/>
              </a:ext>
            </a:extLst>
          </p:cNvPr>
          <p:cNvPicPr>
            <a:picLocks noChangeAspect="1"/>
          </p:cNvPicPr>
          <p:nvPr/>
        </p:nvPicPr>
        <p:blipFill>
          <a:blip r:embed="rId2"/>
          <a:stretch>
            <a:fillRect/>
          </a:stretch>
        </p:blipFill>
        <p:spPr>
          <a:xfrm>
            <a:off x="2057400" y="1905000"/>
            <a:ext cx="6832098" cy="2664328"/>
          </a:xfrm>
          <a:prstGeom prst="rect">
            <a:avLst/>
          </a:prstGeom>
        </p:spPr>
      </p:pic>
    </p:spTree>
    <p:extLst>
      <p:ext uri="{BB962C8B-B14F-4D97-AF65-F5344CB8AC3E}">
        <p14:creationId xmlns:p14="http://schemas.microsoft.com/office/powerpoint/2010/main" val="3416234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200" y="1524000"/>
            <a:ext cx="7048500" cy="4324350"/>
          </a:xfrm>
          <a:prstGeom prst="rect">
            <a:avLst/>
          </a:prstGeom>
        </p:spPr>
      </p:pic>
      <p:sp>
        <p:nvSpPr>
          <p:cNvPr id="2" name="Rectangle 1"/>
          <p:cNvSpPr/>
          <p:nvPr/>
        </p:nvSpPr>
        <p:spPr>
          <a:xfrm>
            <a:off x="1162051" y="943708"/>
            <a:ext cx="3174267" cy="584775"/>
          </a:xfrm>
          <a:prstGeom prst="rect">
            <a:avLst/>
          </a:prstGeom>
        </p:spPr>
        <p:txBody>
          <a:bodyPr wrap="none">
            <a:spAutoFit/>
          </a:bodyPr>
          <a:lstStyle/>
          <a:p>
            <a:pPr lvl="2"/>
            <a:r>
              <a:rPr lang="en-US" sz="1600" dirty="0"/>
              <a:t>In Kali Linux</a:t>
            </a:r>
          </a:p>
          <a:p>
            <a:pPr lvl="2"/>
            <a:r>
              <a:rPr lang="en-US" sz="1600" dirty="0"/>
              <a:t>#host  </a:t>
            </a:r>
            <a:r>
              <a:rPr lang="en-US" sz="1600" dirty="0">
                <a:solidFill>
                  <a:srgbClr val="454545"/>
                </a:solidFill>
                <a:latin typeface="Fixed"/>
              </a:rPr>
              <a:t>153.20.72.103</a:t>
            </a:r>
            <a:endParaRPr lang="en-US" sz="1600" dirty="0">
              <a:latin typeface="Arial" panose="020B0604020202020204" pitchFamily="34" charset="0"/>
            </a:endParaRPr>
          </a:p>
        </p:txBody>
      </p:sp>
      <p:sp>
        <p:nvSpPr>
          <p:cNvPr id="5" name="TextBox 4"/>
          <p:cNvSpPr txBox="1"/>
          <p:nvPr/>
        </p:nvSpPr>
        <p:spPr>
          <a:xfrm>
            <a:off x="4743451" y="2466976"/>
            <a:ext cx="2849243" cy="954107"/>
          </a:xfrm>
          <a:prstGeom prst="rect">
            <a:avLst/>
          </a:prstGeom>
          <a:noFill/>
        </p:spPr>
        <p:txBody>
          <a:bodyPr wrap="square" rtlCol="0">
            <a:spAutoFit/>
          </a:bodyPr>
          <a:lstStyle/>
          <a:p>
            <a:r>
              <a:rPr lang="en-SG" sz="1400" dirty="0"/>
              <a:t>This is NOT NIC authority, it is a commercial company. Their “</a:t>
            </a:r>
            <a:r>
              <a:rPr lang="en-SG" sz="1400" dirty="0" err="1"/>
              <a:t>whois</a:t>
            </a:r>
            <a:r>
              <a:rPr lang="en-SG" sz="1400" dirty="0"/>
              <a:t>” searches all relevant databases.</a:t>
            </a:r>
          </a:p>
        </p:txBody>
      </p:sp>
      <p:sp>
        <p:nvSpPr>
          <p:cNvPr id="6" name="TextBox 5"/>
          <p:cNvSpPr txBox="1"/>
          <p:nvPr/>
        </p:nvSpPr>
        <p:spPr>
          <a:xfrm>
            <a:off x="6724651" y="1051429"/>
            <a:ext cx="2849243" cy="307777"/>
          </a:xfrm>
          <a:prstGeom prst="rect">
            <a:avLst/>
          </a:prstGeom>
          <a:noFill/>
        </p:spPr>
        <p:txBody>
          <a:bodyPr wrap="square" rtlCol="0">
            <a:spAutoFit/>
          </a:bodyPr>
          <a:lstStyle/>
          <a:p>
            <a:r>
              <a:rPr lang="en-SG" sz="1400" dirty="0"/>
              <a:t>New servers found !!</a:t>
            </a:r>
          </a:p>
        </p:txBody>
      </p:sp>
      <p:sp>
        <p:nvSpPr>
          <p:cNvPr id="3" name="Down Arrow 2"/>
          <p:cNvSpPr/>
          <p:nvPr/>
        </p:nvSpPr>
        <p:spPr bwMode="auto">
          <a:xfrm rot="1570031">
            <a:off x="6281997" y="1294627"/>
            <a:ext cx="383288" cy="358311"/>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Tree>
    <p:extLst>
      <p:ext uri="{BB962C8B-B14F-4D97-AF65-F5344CB8AC3E}">
        <p14:creationId xmlns:p14="http://schemas.microsoft.com/office/powerpoint/2010/main" val="4220683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820097"/>
            <a:ext cx="8442076" cy="5217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24000" y="152400"/>
            <a:ext cx="3741730" cy="369332"/>
          </a:xfrm>
          <a:prstGeom prst="rect">
            <a:avLst/>
          </a:prstGeom>
        </p:spPr>
        <p:txBody>
          <a:bodyPr wrap="none">
            <a:spAutoFit/>
          </a:bodyPr>
          <a:lstStyle/>
          <a:p>
            <a:r>
              <a:rPr lang="en-US" sz="1800" b="1" dirty="0"/>
              <a:t>http://www.dnsstuff.com/</a:t>
            </a:r>
          </a:p>
        </p:txBody>
      </p:sp>
    </p:spTree>
    <p:custDataLst>
      <p:tags r:id="rId1"/>
    </p:custDataLst>
    <p:extLst>
      <p:ext uri="{BB962C8B-B14F-4D97-AF65-F5344CB8AC3E}">
        <p14:creationId xmlns:p14="http://schemas.microsoft.com/office/powerpoint/2010/main" val="11272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4" y="764705"/>
            <a:ext cx="8640959" cy="5535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667655" y="152400"/>
            <a:ext cx="5992687" cy="369332"/>
          </a:xfrm>
          <a:prstGeom prst="rect">
            <a:avLst/>
          </a:prstGeom>
        </p:spPr>
        <p:txBody>
          <a:bodyPr wrap="square">
            <a:spAutoFit/>
          </a:bodyPr>
          <a:lstStyle/>
          <a:p>
            <a:r>
              <a:rPr lang="en-US" sz="1800" b="1" dirty="0"/>
              <a:t>http://www.myDNStools.info</a:t>
            </a:r>
          </a:p>
        </p:txBody>
      </p:sp>
    </p:spTree>
    <p:custDataLst>
      <p:tags r:id="rId1"/>
    </p:custDataLst>
    <p:extLst>
      <p:ext uri="{BB962C8B-B14F-4D97-AF65-F5344CB8AC3E}">
        <p14:creationId xmlns:p14="http://schemas.microsoft.com/office/powerpoint/2010/main" val="3046996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9637E-7846-459D-A68E-3C352729DB9F}"/>
              </a:ext>
            </a:extLst>
          </p:cNvPr>
          <p:cNvPicPr>
            <a:picLocks noChangeAspect="1"/>
          </p:cNvPicPr>
          <p:nvPr/>
        </p:nvPicPr>
        <p:blipFill>
          <a:blip r:embed="rId2"/>
          <a:stretch>
            <a:fillRect/>
          </a:stretch>
        </p:blipFill>
        <p:spPr>
          <a:xfrm>
            <a:off x="685800" y="1202795"/>
            <a:ext cx="9296399" cy="4452410"/>
          </a:xfrm>
          <a:prstGeom prst="rect">
            <a:avLst/>
          </a:prstGeom>
        </p:spPr>
      </p:pic>
      <p:sp>
        <p:nvSpPr>
          <p:cNvPr id="3" name="TextBox 2">
            <a:extLst>
              <a:ext uri="{FF2B5EF4-FFF2-40B4-BE49-F238E27FC236}">
                <a16:creationId xmlns:a16="http://schemas.microsoft.com/office/drawing/2014/main" id="{4964C887-A9F4-422B-86AB-94D8F4A8A877}"/>
              </a:ext>
            </a:extLst>
          </p:cNvPr>
          <p:cNvSpPr txBox="1"/>
          <p:nvPr/>
        </p:nvSpPr>
        <p:spPr>
          <a:xfrm flipH="1">
            <a:off x="10019488" y="1202795"/>
            <a:ext cx="2087881" cy="1200329"/>
          </a:xfrm>
          <a:prstGeom prst="rect">
            <a:avLst/>
          </a:prstGeom>
          <a:noFill/>
        </p:spPr>
        <p:txBody>
          <a:bodyPr wrap="square" rtlCol="0">
            <a:spAutoFit/>
          </a:bodyPr>
          <a:lstStyle/>
          <a:p>
            <a:r>
              <a:rPr lang="en-SG" dirty="0"/>
              <a:t>Use of “dig” command in Kali Linux</a:t>
            </a:r>
          </a:p>
        </p:txBody>
      </p:sp>
    </p:spTree>
    <p:extLst>
      <p:ext uri="{BB962C8B-B14F-4D97-AF65-F5344CB8AC3E}">
        <p14:creationId xmlns:p14="http://schemas.microsoft.com/office/powerpoint/2010/main" val="343952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01D78-3A3C-4549-AB47-8BF9BBEAE70A}"/>
              </a:ext>
            </a:extLst>
          </p:cNvPr>
          <p:cNvPicPr>
            <a:picLocks noChangeAspect="1"/>
          </p:cNvPicPr>
          <p:nvPr/>
        </p:nvPicPr>
        <p:blipFill>
          <a:blip r:embed="rId2"/>
          <a:stretch>
            <a:fillRect/>
          </a:stretch>
        </p:blipFill>
        <p:spPr>
          <a:xfrm>
            <a:off x="0" y="762000"/>
            <a:ext cx="9482667" cy="5334000"/>
          </a:xfrm>
          <a:prstGeom prst="rect">
            <a:avLst/>
          </a:prstGeom>
        </p:spPr>
      </p:pic>
      <p:sp>
        <p:nvSpPr>
          <p:cNvPr id="3" name="TextBox 2">
            <a:extLst>
              <a:ext uri="{FF2B5EF4-FFF2-40B4-BE49-F238E27FC236}">
                <a16:creationId xmlns:a16="http://schemas.microsoft.com/office/drawing/2014/main" id="{B85A64C9-684F-46EA-976B-B28A6EB8E664}"/>
              </a:ext>
            </a:extLst>
          </p:cNvPr>
          <p:cNvSpPr txBox="1"/>
          <p:nvPr/>
        </p:nvSpPr>
        <p:spPr>
          <a:xfrm flipH="1">
            <a:off x="9601200" y="1219200"/>
            <a:ext cx="2087881" cy="1569660"/>
          </a:xfrm>
          <a:prstGeom prst="rect">
            <a:avLst/>
          </a:prstGeom>
          <a:noFill/>
        </p:spPr>
        <p:txBody>
          <a:bodyPr wrap="square" rtlCol="0">
            <a:spAutoFit/>
          </a:bodyPr>
          <a:lstStyle/>
          <a:p>
            <a:r>
              <a:rPr lang="en-SG" dirty="0"/>
              <a:t>Use of “</a:t>
            </a:r>
            <a:r>
              <a:rPr lang="en-SG" dirty="0" err="1"/>
              <a:t>dnstracer</a:t>
            </a:r>
            <a:r>
              <a:rPr lang="en-SG" dirty="0"/>
              <a:t>” command in Kali Linux</a:t>
            </a:r>
          </a:p>
        </p:txBody>
      </p:sp>
    </p:spTree>
    <p:extLst>
      <p:ext uri="{BB962C8B-B14F-4D97-AF65-F5344CB8AC3E}">
        <p14:creationId xmlns:p14="http://schemas.microsoft.com/office/powerpoint/2010/main" val="490246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066800"/>
            <a:ext cx="11150600" cy="5181600"/>
          </a:xfrm>
        </p:spPr>
        <p:txBody>
          <a:bodyPr>
            <a:normAutofit/>
          </a:bodyPr>
          <a:lstStyle/>
          <a:p>
            <a:r>
              <a:rPr lang="en-US" sz="2000" dirty="0"/>
              <a:t>Network and System Pen-Tester interested and go after IP Addresses.</a:t>
            </a:r>
          </a:p>
          <a:p>
            <a:r>
              <a:rPr lang="en-US" sz="2000" dirty="0"/>
              <a:t>The Domain Name and Name of Name Servers(DNS Server) are no use to them.</a:t>
            </a:r>
          </a:p>
          <a:p>
            <a:r>
              <a:rPr lang="en-US" sz="2000" dirty="0"/>
              <a:t>The Names can be resolved by DNS server located anywhere on the network.</a:t>
            </a:r>
          </a:p>
          <a:p>
            <a:r>
              <a:rPr lang="en-US" sz="2000" dirty="0"/>
              <a:t>The simplest way is to ping the name identified.</a:t>
            </a:r>
          </a:p>
          <a:p>
            <a:endParaRPr lang="en-US" sz="2000" dirty="0"/>
          </a:p>
          <a:p>
            <a:pPr marL="0" indent="0">
              <a:buNone/>
            </a:pPr>
            <a:endParaRPr lang="en-US" sz="2000" dirty="0"/>
          </a:p>
          <a:p>
            <a:endParaRPr lang="en-US" sz="2000" dirty="0"/>
          </a:p>
          <a:p>
            <a:pPr lvl="1"/>
            <a:endParaRPr lang="en-SG" sz="2000" dirty="0"/>
          </a:p>
        </p:txBody>
      </p:sp>
      <p:pic>
        <p:nvPicPr>
          <p:cNvPr id="5" name="Picture 4"/>
          <p:cNvPicPr>
            <a:picLocks noChangeAspect="1"/>
          </p:cNvPicPr>
          <p:nvPr/>
        </p:nvPicPr>
        <p:blipFill>
          <a:blip r:embed="rId3"/>
          <a:stretch>
            <a:fillRect/>
          </a:stretch>
        </p:blipFill>
        <p:spPr>
          <a:xfrm>
            <a:off x="2819400" y="2743201"/>
            <a:ext cx="6267450" cy="2981325"/>
          </a:xfrm>
          <a:prstGeom prst="rect">
            <a:avLst/>
          </a:prstGeom>
        </p:spPr>
      </p:pic>
    </p:spTree>
    <p:custDataLst>
      <p:tags r:id="rId1"/>
    </p:custDataLst>
    <p:extLst>
      <p:ext uri="{BB962C8B-B14F-4D97-AF65-F5344CB8AC3E}">
        <p14:creationId xmlns:p14="http://schemas.microsoft.com/office/powerpoint/2010/main" val="1628025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Intelligence Gathering through Internet/WWW</a:t>
            </a:r>
          </a:p>
        </p:txBody>
      </p:sp>
    </p:spTree>
    <p:extLst>
      <p:ext uri="{BB962C8B-B14F-4D97-AF65-F5344CB8AC3E}">
        <p14:creationId xmlns:p14="http://schemas.microsoft.com/office/powerpoint/2010/main" val="2831166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In this section, we look at OSINT tools that allows us to gather intelligence through the World-Wide-Web or the Internet. </a:t>
            </a:r>
          </a:p>
          <a:p>
            <a:r>
              <a:rPr lang="en-US" dirty="0"/>
              <a:t>As mentioned previously, Pen-testers for Network and Systems pen-test project are interested in finding the IP addresses of the Target organization using and having. </a:t>
            </a:r>
          </a:p>
          <a:p>
            <a:r>
              <a:rPr lang="en-US" dirty="0"/>
              <a:t>To find out what IP addresses the organization is using, we can make use of the tools in the next few slides. </a:t>
            </a:r>
          </a:p>
          <a:p>
            <a:endParaRPr lang="en-US" dirty="0"/>
          </a:p>
        </p:txBody>
      </p:sp>
    </p:spTree>
    <p:extLst>
      <p:ext uri="{BB962C8B-B14F-4D97-AF65-F5344CB8AC3E}">
        <p14:creationId xmlns:p14="http://schemas.microsoft.com/office/powerpoint/2010/main" val="1924652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[1] </a:t>
            </a:r>
            <a:r>
              <a:rPr lang="en-US" dirty="0" err="1">
                <a:hlinkClick r:id="rId2" tooltip="subbrute"/>
              </a:rPr>
              <a:t>subbrute</a:t>
            </a:r>
            <a:r>
              <a:rPr lang="en-US" dirty="0"/>
              <a:t> - to find out the Internet domain and sub-domain names that the organization uses. </a:t>
            </a:r>
          </a:p>
        </p:txBody>
      </p:sp>
      <p:pic>
        <p:nvPicPr>
          <p:cNvPr id="2" name="Picture 1"/>
          <p:cNvPicPr>
            <a:picLocks noChangeAspect="1"/>
          </p:cNvPicPr>
          <p:nvPr/>
        </p:nvPicPr>
        <p:blipFill>
          <a:blip r:embed="rId3"/>
          <a:stretch>
            <a:fillRect/>
          </a:stretch>
        </p:blipFill>
        <p:spPr>
          <a:xfrm>
            <a:off x="1068754" y="2057400"/>
            <a:ext cx="7846646" cy="3048000"/>
          </a:xfrm>
          <a:prstGeom prst="rect">
            <a:avLst/>
          </a:prstGeom>
        </p:spPr>
      </p:pic>
    </p:spTree>
    <p:extLst>
      <p:ext uri="{BB962C8B-B14F-4D97-AF65-F5344CB8AC3E}">
        <p14:creationId xmlns:p14="http://schemas.microsoft.com/office/powerpoint/2010/main" val="31859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08" y="-27988"/>
            <a:ext cx="8229600" cy="792162"/>
          </a:xfrm>
        </p:spPr>
        <p:txBody>
          <a:bodyPr>
            <a:normAutofit/>
          </a:bodyPr>
          <a:lstStyle/>
          <a:p>
            <a:r>
              <a:rPr lang="en-US" b="0" dirty="0"/>
              <a:t>Our Pen-Test Process Model</a:t>
            </a:r>
          </a:p>
        </p:txBody>
      </p:sp>
      <p:sp>
        <p:nvSpPr>
          <p:cNvPr id="4" name="Plaque 3"/>
          <p:cNvSpPr/>
          <p:nvPr/>
        </p:nvSpPr>
        <p:spPr>
          <a:xfrm>
            <a:off x="4434037" y="1159166"/>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Planning</a:t>
            </a:r>
          </a:p>
        </p:txBody>
      </p:sp>
      <p:sp>
        <p:nvSpPr>
          <p:cNvPr id="5" name="Plaque 4"/>
          <p:cNvSpPr/>
          <p:nvPr/>
        </p:nvSpPr>
        <p:spPr>
          <a:xfrm>
            <a:off x="5043637" y="2146303"/>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Reconnaissance</a:t>
            </a:r>
          </a:p>
        </p:txBody>
      </p:sp>
      <p:sp>
        <p:nvSpPr>
          <p:cNvPr id="6" name="Plaque 5"/>
          <p:cNvSpPr/>
          <p:nvPr/>
        </p:nvSpPr>
        <p:spPr>
          <a:xfrm>
            <a:off x="5790730" y="3123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Scanning</a:t>
            </a:r>
          </a:p>
        </p:txBody>
      </p:sp>
      <p:sp>
        <p:nvSpPr>
          <p:cNvPr id="7" name="Plaque 6"/>
          <p:cNvSpPr/>
          <p:nvPr/>
        </p:nvSpPr>
        <p:spPr>
          <a:xfrm>
            <a:off x="6410965" y="4266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Exploit Systems</a:t>
            </a:r>
          </a:p>
        </p:txBody>
      </p:sp>
      <p:sp>
        <p:nvSpPr>
          <p:cNvPr id="8" name="Plaque 7"/>
          <p:cNvSpPr/>
          <p:nvPr/>
        </p:nvSpPr>
        <p:spPr>
          <a:xfrm>
            <a:off x="7010982" y="53328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a:t>
            </a:r>
          </a:p>
        </p:txBody>
      </p:sp>
      <p:sp>
        <p:nvSpPr>
          <p:cNvPr id="10" name="Curved Left Arrow 9"/>
          <p:cNvSpPr/>
          <p:nvPr/>
        </p:nvSpPr>
        <p:spPr>
          <a:xfrm rot="20275297">
            <a:off x="6729619" y="110408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11" name="Curved Left Arrow 10"/>
          <p:cNvSpPr/>
          <p:nvPr/>
        </p:nvSpPr>
        <p:spPr>
          <a:xfrm rot="19746109">
            <a:off x="7393569" y="2271738"/>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pic>
        <p:nvPicPr>
          <p:cNvPr id="15" name="Picture 14" descr="56.jpg"/>
          <p:cNvPicPr>
            <a:picLocks noGrp="1" noChangeAspect="1"/>
          </p:cNvPicPr>
          <p:nvPr isPhoto="1"/>
        </p:nvPicPr>
        <p:blipFill rotWithShape="1">
          <a:blip r:embed="rId3">
            <a:lum/>
          </a:blip>
          <a:srcRect l="9739" t="58182" r="79000" b="20909"/>
          <a:stretch/>
        </p:blipFill>
        <p:spPr>
          <a:xfrm>
            <a:off x="4300444" y="2086133"/>
            <a:ext cx="616527" cy="862306"/>
          </a:xfrm>
          <a:prstGeom prst="rect">
            <a:avLst/>
          </a:prstGeom>
          <a:ln>
            <a:noFill/>
          </a:ln>
          <a:effectLst>
            <a:outerShdw blurRad="292100" dist="139700" dir="2700000" algn="tl" rotWithShape="0">
              <a:srgbClr val="333333">
                <a:alpha val="65000"/>
              </a:srgbClr>
            </a:outerShdw>
          </a:effectLst>
        </p:spPr>
      </p:pic>
      <p:pic>
        <p:nvPicPr>
          <p:cNvPr id="16" name="Picture 15" descr="56.jpg"/>
          <p:cNvPicPr>
            <a:picLocks noGrp="1" noChangeAspect="1"/>
          </p:cNvPicPr>
          <p:nvPr isPhoto="1"/>
        </p:nvPicPr>
        <p:blipFill rotWithShape="1">
          <a:blip r:embed="rId3">
            <a:lum/>
          </a:blip>
          <a:srcRect l="26250" t="58182" r="63097" b="20909"/>
          <a:stretch/>
        </p:blipFill>
        <p:spPr>
          <a:xfrm>
            <a:off x="5107653" y="3088684"/>
            <a:ext cx="562352" cy="831476"/>
          </a:xfrm>
          <a:prstGeom prst="rect">
            <a:avLst/>
          </a:prstGeom>
          <a:ln>
            <a:noFill/>
          </a:ln>
          <a:effectLst>
            <a:outerShdw blurRad="292100" dist="139700" dir="2700000" algn="tl" rotWithShape="0">
              <a:srgbClr val="333333">
                <a:alpha val="65000"/>
              </a:srgbClr>
            </a:outerShdw>
          </a:effectLst>
        </p:spPr>
      </p:pic>
      <p:pic>
        <p:nvPicPr>
          <p:cNvPr id="17" name="Picture 16" descr="56.jpg"/>
          <p:cNvPicPr>
            <a:picLocks noGrp="1" noChangeAspect="1"/>
          </p:cNvPicPr>
          <p:nvPr isPhoto="1"/>
        </p:nvPicPr>
        <p:blipFill rotWithShape="1">
          <a:blip r:embed="rId3">
            <a:lum/>
          </a:blip>
          <a:srcRect l="42685" t="61970" r="47424" b="23132"/>
          <a:stretch/>
        </p:blipFill>
        <p:spPr>
          <a:xfrm>
            <a:off x="5667852" y="4286301"/>
            <a:ext cx="650227" cy="737758"/>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678932" y="809904"/>
            <a:ext cx="602818" cy="1035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4585" y="5246797"/>
            <a:ext cx="540667" cy="857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Striped Right Arrow 17"/>
          <p:cNvSpPr/>
          <p:nvPr/>
        </p:nvSpPr>
        <p:spPr>
          <a:xfrm>
            <a:off x="3462908" y="2243492"/>
            <a:ext cx="432048" cy="58861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Curved Left Arrow 22"/>
          <p:cNvSpPr/>
          <p:nvPr/>
        </p:nvSpPr>
        <p:spPr>
          <a:xfrm rot="19746109">
            <a:off x="8136465" y="327646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24" name="Curved Left Arrow 23"/>
          <p:cNvSpPr/>
          <p:nvPr/>
        </p:nvSpPr>
        <p:spPr>
          <a:xfrm rot="19746109">
            <a:off x="8752137" y="4308150"/>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Tree>
    <p:custDataLst>
      <p:tags r:id="rId1"/>
    </p:custDataLst>
    <p:extLst>
      <p:ext uri="{BB962C8B-B14F-4D97-AF65-F5344CB8AC3E}">
        <p14:creationId xmlns:p14="http://schemas.microsoft.com/office/powerpoint/2010/main" val="3727151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[2] </a:t>
            </a:r>
            <a:r>
              <a:rPr lang="en-US" dirty="0" err="1">
                <a:hlinkClick r:id="rId2" tooltip="netcraft"/>
              </a:rPr>
              <a:t>netcraft</a:t>
            </a:r>
            <a:r>
              <a:rPr lang="en-US" dirty="0"/>
              <a:t> - usage same as [1], but is web-based.</a:t>
            </a:r>
          </a:p>
        </p:txBody>
      </p:sp>
      <p:pic>
        <p:nvPicPr>
          <p:cNvPr id="3" name="Picture 2"/>
          <p:cNvPicPr>
            <a:picLocks noChangeAspect="1"/>
          </p:cNvPicPr>
          <p:nvPr/>
        </p:nvPicPr>
        <p:blipFill>
          <a:blip r:embed="rId3"/>
          <a:stretch>
            <a:fillRect/>
          </a:stretch>
        </p:blipFill>
        <p:spPr>
          <a:xfrm>
            <a:off x="1066800" y="1828800"/>
            <a:ext cx="6477000" cy="3732100"/>
          </a:xfrm>
          <a:prstGeom prst="rect">
            <a:avLst/>
          </a:prstGeom>
        </p:spPr>
      </p:pic>
    </p:spTree>
    <p:extLst>
      <p:ext uri="{BB962C8B-B14F-4D97-AF65-F5344CB8AC3E}">
        <p14:creationId xmlns:p14="http://schemas.microsoft.com/office/powerpoint/2010/main" val="3862586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[3] </a:t>
            </a:r>
            <a:r>
              <a:rPr lang="en-US" dirty="0" err="1">
                <a:hlinkClick r:id="rId2" tooltip="shodan"/>
              </a:rPr>
              <a:t>Shodan</a:t>
            </a:r>
            <a:r>
              <a:rPr lang="en-US" b="0" dirty="0"/>
              <a:t> - find devices that the target organization uses</a:t>
            </a:r>
            <a:endParaRPr lang="en-US" dirty="0"/>
          </a:p>
        </p:txBody>
      </p:sp>
      <p:pic>
        <p:nvPicPr>
          <p:cNvPr id="2" name="Picture 1"/>
          <p:cNvPicPr>
            <a:picLocks noChangeAspect="1"/>
          </p:cNvPicPr>
          <p:nvPr/>
        </p:nvPicPr>
        <p:blipFill>
          <a:blip r:embed="rId3"/>
          <a:stretch>
            <a:fillRect/>
          </a:stretch>
        </p:blipFill>
        <p:spPr>
          <a:xfrm>
            <a:off x="1143000" y="1524000"/>
            <a:ext cx="5191125" cy="4171950"/>
          </a:xfrm>
          <a:prstGeom prst="rect">
            <a:avLst/>
          </a:prstGeom>
        </p:spPr>
      </p:pic>
    </p:spTree>
    <p:extLst>
      <p:ext uri="{BB962C8B-B14F-4D97-AF65-F5344CB8AC3E}">
        <p14:creationId xmlns:p14="http://schemas.microsoft.com/office/powerpoint/2010/main" val="283005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[4] </a:t>
            </a:r>
            <a:r>
              <a:rPr lang="en-US" dirty="0">
                <a:hlinkClick r:id="rId2" tooltip="nse"/>
              </a:rPr>
              <a:t>NSE</a:t>
            </a:r>
            <a:r>
              <a:rPr lang="en-US" dirty="0"/>
              <a:t> - </a:t>
            </a:r>
            <a:r>
              <a:rPr lang="en-US" dirty="0" err="1"/>
              <a:t>nmap</a:t>
            </a:r>
            <a:r>
              <a:rPr lang="en-US" dirty="0"/>
              <a:t> scripting engineering to find geographical location of the target device. </a:t>
            </a:r>
          </a:p>
        </p:txBody>
      </p:sp>
      <p:pic>
        <p:nvPicPr>
          <p:cNvPr id="3" name="Picture 2"/>
          <p:cNvPicPr>
            <a:picLocks noChangeAspect="1"/>
          </p:cNvPicPr>
          <p:nvPr/>
        </p:nvPicPr>
        <p:blipFill>
          <a:blip r:embed="rId3"/>
          <a:stretch>
            <a:fillRect/>
          </a:stretch>
        </p:blipFill>
        <p:spPr>
          <a:xfrm>
            <a:off x="1073598" y="2147887"/>
            <a:ext cx="7837040" cy="3567113"/>
          </a:xfrm>
          <a:prstGeom prst="rect">
            <a:avLst/>
          </a:prstGeom>
        </p:spPr>
      </p:pic>
    </p:spTree>
    <p:extLst>
      <p:ext uri="{BB962C8B-B14F-4D97-AF65-F5344CB8AC3E}">
        <p14:creationId xmlns:p14="http://schemas.microsoft.com/office/powerpoint/2010/main" val="1028725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08000" y="762000"/>
            <a:ext cx="10871200" cy="5181600"/>
          </a:xfrm>
        </p:spPr>
        <p:txBody>
          <a:bodyPr/>
          <a:lstStyle/>
          <a:p>
            <a:pPr marL="0" indent="0">
              <a:buNone/>
            </a:pPr>
            <a:r>
              <a:rPr lang="en-US" dirty="0"/>
              <a:t>[5] </a:t>
            </a:r>
            <a:r>
              <a:rPr lang="en-US" dirty="0" err="1">
                <a:hlinkClick r:id="rId2" tooltip="theharvester"/>
              </a:rPr>
              <a:t>thehaverster</a:t>
            </a:r>
            <a:r>
              <a:rPr lang="en-US" dirty="0"/>
              <a:t> - to harvest email addresses to use for social engineering.</a:t>
            </a:r>
          </a:p>
        </p:txBody>
      </p:sp>
      <p:pic>
        <p:nvPicPr>
          <p:cNvPr id="2" name="Picture 1"/>
          <p:cNvPicPr>
            <a:picLocks noChangeAspect="1"/>
          </p:cNvPicPr>
          <p:nvPr/>
        </p:nvPicPr>
        <p:blipFill>
          <a:blip r:embed="rId3"/>
          <a:stretch>
            <a:fillRect/>
          </a:stretch>
        </p:blipFill>
        <p:spPr>
          <a:xfrm>
            <a:off x="1143000" y="2057400"/>
            <a:ext cx="7124700" cy="3968583"/>
          </a:xfrm>
          <a:prstGeom prst="rect">
            <a:avLst/>
          </a:prstGeom>
        </p:spPr>
      </p:pic>
    </p:spTree>
    <p:extLst>
      <p:ext uri="{BB962C8B-B14F-4D97-AF65-F5344CB8AC3E}">
        <p14:creationId xmlns:p14="http://schemas.microsoft.com/office/powerpoint/2010/main" val="4003702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Intelligence Gathering through Automated Tools</a:t>
            </a:r>
          </a:p>
        </p:txBody>
      </p:sp>
    </p:spTree>
    <p:extLst>
      <p:ext uri="{BB962C8B-B14F-4D97-AF65-F5344CB8AC3E}">
        <p14:creationId xmlns:p14="http://schemas.microsoft.com/office/powerpoint/2010/main" val="107656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Automated Tools</a:t>
            </a:r>
          </a:p>
        </p:txBody>
      </p:sp>
      <p:sp>
        <p:nvSpPr>
          <p:cNvPr id="5" name="Content Placeholder 4"/>
          <p:cNvSpPr>
            <a:spLocks noGrp="1"/>
          </p:cNvSpPr>
          <p:nvPr>
            <p:ph idx="1"/>
          </p:nvPr>
        </p:nvSpPr>
        <p:spPr/>
        <p:txBody>
          <a:bodyPr/>
          <a:lstStyle/>
          <a:p>
            <a:pPr marL="0" indent="0">
              <a:buNone/>
            </a:pPr>
            <a:r>
              <a:rPr lang="en-US" dirty="0"/>
              <a:t>[1] </a:t>
            </a:r>
            <a:r>
              <a:rPr lang="en-US" dirty="0" err="1">
                <a:hlinkClick r:id="rId2" tooltip="penmenu"/>
              </a:rPr>
              <a:t>penmenu</a:t>
            </a:r>
            <a:r>
              <a:rPr lang="en-US" dirty="0"/>
              <a:t> -  bash script with functions for automated pen-testing, include information reconnaissance. </a:t>
            </a:r>
          </a:p>
        </p:txBody>
      </p:sp>
      <p:pic>
        <p:nvPicPr>
          <p:cNvPr id="3" name="Picture 2"/>
          <p:cNvPicPr>
            <a:picLocks noChangeAspect="1"/>
          </p:cNvPicPr>
          <p:nvPr/>
        </p:nvPicPr>
        <p:blipFill>
          <a:blip r:embed="rId3"/>
          <a:stretch>
            <a:fillRect/>
          </a:stretch>
        </p:blipFill>
        <p:spPr>
          <a:xfrm>
            <a:off x="1828800" y="2286000"/>
            <a:ext cx="6105525" cy="3524250"/>
          </a:xfrm>
          <a:prstGeom prst="rect">
            <a:avLst/>
          </a:prstGeom>
        </p:spPr>
      </p:pic>
    </p:spTree>
    <p:extLst>
      <p:ext uri="{BB962C8B-B14F-4D97-AF65-F5344CB8AC3E}">
        <p14:creationId xmlns:p14="http://schemas.microsoft.com/office/powerpoint/2010/main" val="523690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US" dirty="0"/>
              <a:t>[2] </a:t>
            </a:r>
            <a:r>
              <a:rPr lang="en-US" dirty="0" err="1">
                <a:hlinkClick r:id="rId2" tooltip="maltego"/>
              </a:rPr>
              <a:t>maltego</a:t>
            </a:r>
            <a:r>
              <a:rPr lang="en-US" b="0" dirty="0"/>
              <a:t> -  More than a people search tool, it can also search and relate devices. Powerful automated tool for reconnaissance. </a:t>
            </a:r>
            <a:endParaRPr lang="en-US" dirty="0"/>
          </a:p>
        </p:txBody>
      </p:sp>
      <p:pic>
        <p:nvPicPr>
          <p:cNvPr id="8" name="Picture 7"/>
          <p:cNvPicPr>
            <a:picLocks noChangeAspect="1"/>
          </p:cNvPicPr>
          <p:nvPr/>
        </p:nvPicPr>
        <p:blipFill>
          <a:blip r:embed="rId3"/>
          <a:stretch>
            <a:fillRect/>
          </a:stretch>
        </p:blipFill>
        <p:spPr>
          <a:xfrm>
            <a:off x="2438400" y="2361289"/>
            <a:ext cx="7525282" cy="3895725"/>
          </a:xfrm>
          <a:prstGeom prst="rect">
            <a:avLst/>
          </a:prstGeom>
        </p:spPr>
      </p:pic>
    </p:spTree>
    <p:extLst>
      <p:ext uri="{BB962C8B-B14F-4D97-AF65-F5344CB8AC3E}">
        <p14:creationId xmlns:p14="http://schemas.microsoft.com/office/powerpoint/2010/main" val="1096701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066800"/>
            <a:ext cx="5511800" cy="5181600"/>
          </a:xfrm>
        </p:spPr>
        <p:txBody>
          <a:bodyPr/>
          <a:lstStyle/>
          <a:p>
            <a:r>
              <a:rPr lang="en-US" sz="2800" b="0" dirty="0" err="1"/>
              <a:t>Shodansploit</a:t>
            </a:r>
            <a:r>
              <a:rPr lang="en-US" sz="2800" b="0" dirty="0"/>
              <a:t> is a tool that make use of </a:t>
            </a:r>
            <a:r>
              <a:rPr lang="en-US" sz="2800" b="0" dirty="0" err="1"/>
              <a:t>Shodan</a:t>
            </a:r>
            <a:r>
              <a:rPr lang="en-US" sz="2800" b="0" dirty="0"/>
              <a:t> commands to make details search on target. This tool also provide specific searches that possible. </a:t>
            </a:r>
          </a:p>
          <a:p>
            <a:r>
              <a:rPr lang="en-US" sz="2800" b="0" dirty="0" err="1"/>
              <a:t>Shodansploit</a:t>
            </a:r>
            <a:r>
              <a:rPr lang="en-US" sz="2800" b="0" dirty="0"/>
              <a:t> works with </a:t>
            </a:r>
            <a:r>
              <a:rPr lang="en-US" sz="2800" b="0" dirty="0" err="1"/>
              <a:t>shodan</a:t>
            </a:r>
            <a:r>
              <a:rPr lang="en-US" sz="2800" b="0" dirty="0"/>
              <a:t> API and works according to API privilege you have.</a:t>
            </a:r>
          </a:p>
          <a:p>
            <a:r>
              <a:rPr lang="en-US" sz="2800" b="0" dirty="0" err="1"/>
              <a:t>git</a:t>
            </a:r>
            <a:r>
              <a:rPr lang="en-US" sz="2800" b="0" dirty="0"/>
              <a:t> clone </a:t>
            </a:r>
            <a:r>
              <a:rPr lang="en-US" sz="2800" b="0" dirty="0">
                <a:hlinkClick r:id="rId2"/>
              </a:rPr>
              <a:t>https://github.com/ismailtasdelen/shodansploit.git</a:t>
            </a:r>
            <a:endParaRPr lang="en-US" sz="2800" b="0" dirty="0"/>
          </a:p>
          <a:p>
            <a:endParaRPr lang="en-US" sz="2800" b="0" dirty="0"/>
          </a:p>
        </p:txBody>
      </p:sp>
      <p:pic>
        <p:nvPicPr>
          <p:cNvPr id="4" name="Picture 3"/>
          <p:cNvPicPr>
            <a:picLocks noChangeAspect="1"/>
          </p:cNvPicPr>
          <p:nvPr/>
        </p:nvPicPr>
        <p:blipFill>
          <a:blip r:embed="rId3"/>
          <a:stretch>
            <a:fillRect/>
          </a:stretch>
        </p:blipFill>
        <p:spPr>
          <a:xfrm>
            <a:off x="6017623" y="1452562"/>
            <a:ext cx="5724525" cy="4410075"/>
          </a:xfrm>
          <a:prstGeom prst="rect">
            <a:avLst/>
          </a:prstGeom>
        </p:spPr>
      </p:pic>
      <p:sp>
        <p:nvSpPr>
          <p:cNvPr id="5" name="Rectangle 4"/>
          <p:cNvSpPr/>
          <p:nvPr/>
        </p:nvSpPr>
        <p:spPr>
          <a:xfrm>
            <a:off x="5715000" y="685800"/>
            <a:ext cx="6096000" cy="584775"/>
          </a:xfrm>
          <a:prstGeom prst="rect">
            <a:avLst/>
          </a:prstGeom>
        </p:spPr>
        <p:txBody>
          <a:bodyPr>
            <a:spAutoFit/>
          </a:bodyPr>
          <a:lstStyle/>
          <a:p>
            <a:r>
              <a:rPr lang="en-US" sz="1600" dirty="0"/>
              <a:t>https://www.securitynewspaper.com/2019/02/17/shodan-gets-more-simpler-using-shodansploit/</a:t>
            </a:r>
          </a:p>
        </p:txBody>
      </p:sp>
    </p:spTree>
    <p:extLst>
      <p:ext uri="{BB962C8B-B14F-4D97-AF65-F5344CB8AC3E}">
        <p14:creationId xmlns:p14="http://schemas.microsoft.com/office/powerpoint/2010/main" val="1195547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a:t>Activity 3.2 - Exploration</a:t>
            </a:r>
          </a:p>
        </p:txBody>
      </p:sp>
      <p:sp>
        <p:nvSpPr>
          <p:cNvPr id="8" name="Content Placeholder 7"/>
          <p:cNvSpPr>
            <a:spLocks noGrp="1"/>
          </p:cNvSpPr>
          <p:nvPr>
            <p:ph idx="1"/>
          </p:nvPr>
        </p:nvSpPr>
        <p:spPr>
          <a:xfrm>
            <a:off x="304800" y="1066800"/>
            <a:ext cx="10871200" cy="5181600"/>
          </a:xfrm>
        </p:spPr>
        <p:txBody>
          <a:bodyPr/>
          <a:lstStyle/>
          <a:p>
            <a:r>
              <a:rPr lang="en-US" sz="2800" b="0" dirty="0"/>
              <a:t>Test out </a:t>
            </a:r>
            <a:r>
              <a:rPr lang="en-US" sz="2800" b="0" dirty="0" err="1"/>
              <a:t>shodanploit</a:t>
            </a:r>
            <a:r>
              <a:rPr lang="en-US" sz="2800" b="0" dirty="0"/>
              <a:t> in Kali Linux 2021.1 in your notebook.</a:t>
            </a:r>
          </a:p>
          <a:p>
            <a:r>
              <a:rPr lang="en-US" sz="2800" b="0" dirty="0"/>
              <a:t>Record and submit the steps taken in the a </a:t>
            </a:r>
            <a:r>
              <a:rPr lang="en-US" sz="2800" b="0" dirty="0" err="1"/>
              <a:t>powerpoint</a:t>
            </a:r>
            <a:r>
              <a:rPr lang="en-US" sz="2800" b="0" dirty="0"/>
              <a:t> file in Week 3 Channel in Team.</a:t>
            </a:r>
          </a:p>
          <a:p>
            <a:r>
              <a:rPr lang="en-US" sz="2800" b="0" dirty="0"/>
              <a:t>Name the file as Act3.2-Full Name</a:t>
            </a:r>
          </a:p>
          <a:p>
            <a:r>
              <a:rPr lang="en-US" sz="2800" b="0" dirty="0"/>
              <a:t>Complete this before week 5.</a:t>
            </a:r>
          </a:p>
        </p:txBody>
      </p:sp>
    </p:spTree>
    <p:extLst>
      <p:ext uri="{BB962C8B-B14F-4D97-AF65-F5344CB8AC3E}">
        <p14:creationId xmlns:p14="http://schemas.microsoft.com/office/powerpoint/2010/main" val="65586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Keeping an Inventory of Entities Discovered</a:t>
            </a:r>
          </a:p>
        </p:txBody>
      </p:sp>
    </p:spTree>
    <p:extLst>
      <p:ext uri="{BB962C8B-B14F-4D97-AF65-F5344CB8AC3E}">
        <p14:creationId xmlns:p14="http://schemas.microsoft.com/office/powerpoint/2010/main" val="386530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Reconnaissance Concept</a:t>
            </a:r>
            <a:endParaRPr lang="en-SG" b="0" dirty="0"/>
          </a:p>
        </p:txBody>
      </p:sp>
      <p:sp>
        <p:nvSpPr>
          <p:cNvPr id="3" name="Content Placeholder 2"/>
          <p:cNvSpPr>
            <a:spLocks noGrp="1"/>
          </p:cNvSpPr>
          <p:nvPr>
            <p:ph idx="1"/>
          </p:nvPr>
        </p:nvSpPr>
        <p:spPr/>
        <p:txBody>
          <a:bodyPr>
            <a:normAutofit/>
          </a:bodyPr>
          <a:lstStyle/>
          <a:p>
            <a:r>
              <a:rPr lang="en-US" sz="2400" dirty="0"/>
              <a:t>It involves activities to research and gather information to learn more about the target organization. In particularly the security posture of the organization. </a:t>
            </a:r>
          </a:p>
          <a:p>
            <a:r>
              <a:rPr lang="en-US" sz="2400" dirty="0"/>
              <a:t>Technically, Reconnaissance refers to the art of reconnoitering, which is a fancy way of saying to go and check things out. The word is often used in military to refer to obtaining military information about a place by sending soldiers or planes there, or by the use of satellites. </a:t>
            </a:r>
          </a:p>
          <a:p>
            <a:r>
              <a:rPr lang="en-US" sz="2400" dirty="0"/>
              <a:t>In EH context, it is about to go online to gather information needed for a network and systems pen-test project. These information are often can be found in the pubic domain and it is referred to as </a:t>
            </a:r>
            <a:r>
              <a:rPr lang="en-US" sz="2400" dirty="0">
                <a:hlinkClick r:id="rId3" tooltip="OSINT"/>
              </a:rPr>
              <a:t>Open Source Intelligence (OSINT)</a:t>
            </a:r>
            <a:r>
              <a:rPr lang="en-US" sz="2400" dirty="0"/>
              <a:t>. The word Intelligence implies that these mined public contents when put together, they become useful information as intelligence. </a:t>
            </a:r>
          </a:p>
          <a:p>
            <a:endParaRPr lang="en-US" sz="2400" dirty="0">
              <a:solidFill>
                <a:srgbClr val="00B050"/>
              </a:solidFill>
            </a:endParaRPr>
          </a:p>
          <a:p>
            <a:endParaRPr lang="en-SG" sz="2400" dirty="0"/>
          </a:p>
        </p:txBody>
      </p:sp>
    </p:spTree>
    <p:custDataLst>
      <p:tags r:id="rId1"/>
    </p:custDataLst>
    <p:extLst>
      <p:ext uri="{BB962C8B-B14F-4D97-AF65-F5344CB8AC3E}">
        <p14:creationId xmlns:p14="http://schemas.microsoft.com/office/powerpoint/2010/main" val="2829550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0" dirty="0"/>
              <a:t>Keeping an Inventory of Entities</a:t>
            </a:r>
            <a:endParaRPr lang="en-SG" sz="3200" b="0" dirty="0"/>
          </a:p>
        </p:txBody>
      </p:sp>
      <p:sp>
        <p:nvSpPr>
          <p:cNvPr id="3" name="Content Placeholder 2"/>
          <p:cNvSpPr>
            <a:spLocks noGrp="1"/>
          </p:cNvSpPr>
          <p:nvPr>
            <p:ph idx="1"/>
          </p:nvPr>
        </p:nvSpPr>
        <p:spPr/>
        <p:txBody>
          <a:bodyPr>
            <a:normAutofit/>
          </a:bodyPr>
          <a:lstStyle/>
          <a:p>
            <a:r>
              <a:rPr lang="en-US" sz="2800" dirty="0"/>
              <a:t>To establish a good records of all item discovered and information gathered during reconnaissance phase is a MUST DO task for Pen-Testers.</a:t>
            </a:r>
          </a:p>
          <a:p>
            <a:r>
              <a:rPr lang="en-US" sz="2800" dirty="0"/>
              <a:t>Information may not be complete but can be further obtained in a later phase.</a:t>
            </a:r>
          </a:p>
          <a:p>
            <a:r>
              <a:rPr lang="en-US" sz="2800" dirty="0"/>
              <a:t>It is the responsibility of EVERY member in the Pen-Test team to update the records.  </a:t>
            </a:r>
          </a:p>
          <a:p>
            <a:r>
              <a:rPr lang="en-US" sz="2800" dirty="0"/>
              <a:t>Keep details on “How Discovered” so that the tasks can be reproduced. </a:t>
            </a:r>
            <a:endParaRPr lang="en-SG" sz="2800" dirty="0"/>
          </a:p>
        </p:txBody>
      </p:sp>
      <p:sp>
        <p:nvSpPr>
          <p:cNvPr id="4" name="Slide Number Placeholder 3"/>
          <p:cNvSpPr>
            <a:spLocks noGrp="1"/>
          </p:cNvSpPr>
          <p:nvPr>
            <p:ph type="sldNum" sz="quarter" idx="4294967295"/>
          </p:nvPr>
        </p:nvSpPr>
        <p:spPr>
          <a:xfrm>
            <a:off x="8229600" y="6324600"/>
            <a:ext cx="1905000" cy="381000"/>
          </a:xfrm>
          <a:prstGeom prst="rect">
            <a:avLst/>
          </a:prstGeom>
        </p:spPr>
        <p:txBody>
          <a:bodyPr/>
          <a:lstStyle/>
          <a:p>
            <a:r>
              <a:rPr lang="en-US"/>
              <a:t>    slide</a:t>
            </a:r>
            <a:fld id="{CD1E3C00-1CCA-42EC-B01C-177DBAD4B2D1}" type="slidenum">
              <a:rPr lang="en-US" smtClean="0">
                <a:solidFill>
                  <a:srgbClr val="FF0000"/>
                </a:solidFill>
              </a:rPr>
              <a:pPr/>
              <a:t>70</a:t>
            </a:fld>
            <a:endParaRPr lang="en-US"/>
          </a:p>
        </p:txBody>
      </p:sp>
    </p:spTree>
    <p:custDataLst>
      <p:tags r:id="rId1"/>
    </p:custDataLst>
    <p:extLst>
      <p:ext uri="{BB962C8B-B14F-4D97-AF65-F5344CB8AC3E}">
        <p14:creationId xmlns:p14="http://schemas.microsoft.com/office/powerpoint/2010/main" val="32359429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775520" y="1628801"/>
          <a:ext cx="8579296" cy="3312369"/>
        </p:xfrm>
        <a:graphic>
          <a:graphicData uri="http://schemas.openxmlformats.org/drawingml/2006/table">
            <a:tbl>
              <a:tblPr/>
              <a:tblGrid>
                <a:gridCol w="1144885">
                  <a:extLst>
                    <a:ext uri="{9D8B030D-6E8A-4147-A177-3AD203B41FA5}">
                      <a16:colId xmlns:a16="http://schemas.microsoft.com/office/drawing/2014/main" val="20000"/>
                    </a:ext>
                  </a:extLst>
                </a:gridCol>
                <a:gridCol w="821968">
                  <a:extLst>
                    <a:ext uri="{9D8B030D-6E8A-4147-A177-3AD203B41FA5}">
                      <a16:colId xmlns:a16="http://schemas.microsoft.com/office/drawing/2014/main" val="20001"/>
                    </a:ext>
                  </a:extLst>
                </a:gridCol>
                <a:gridCol w="821968">
                  <a:extLst>
                    <a:ext uri="{9D8B030D-6E8A-4147-A177-3AD203B41FA5}">
                      <a16:colId xmlns:a16="http://schemas.microsoft.com/office/drawing/2014/main" val="20002"/>
                    </a:ext>
                  </a:extLst>
                </a:gridCol>
                <a:gridCol w="919822">
                  <a:extLst>
                    <a:ext uri="{9D8B030D-6E8A-4147-A177-3AD203B41FA5}">
                      <a16:colId xmlns:a16="http://schemas.microsoft.com/office/drawing/2014/main" val="20003"/>
                    </a:ext>
                  </a:extLst>
                </a:gridCol>
                <a:gridCol w="880680">
                  <a:extLst>
                    <a:ext uri="{9D8B030D-6E8A-4147-A177-3AD203B41FA5}">
                      <a16:colId xmlns:a16="http://schemas.microsoft.com/office/drawing/2014/main" val="20004"/>
                    </a:ext>
                  </a:extLst>
                </a:gridCol>
                <a:gridCol w="901410">
                  <a:extLst>
                    <a:ext uri="{9D8B030D-6E8A-4147-A177-3AD203B41FA5}">
                      <a16:colId xmlns:a16="http://schemas.microsoft.com/office/drawing/2014/main" val="20005"/>
                    </a:ext>
                  </a:extLst>
                </a:gridCol>
                <a:gridCol w="1136387">
                  <a:extLst>
                    <a:ext uri="{9D8B030D-6E8A-4147-A177-3AD203B41FA5}">
                      <a16:colId xmlns:a16="http://schemas.microsoft.com/office/drawing/2014/main" val="20006"/>
                    </a:ext>
                  </a:extLst>
                </a:gridCol>
                <a:gridCol w="1137546">
                  <a:extLst>
                    <a:ext uri="{9D8B030D-6E8A-4147-A177-3AD203B41FA5}">
                      <a16:colId xmlns:a16="http://schemas.microsoft.com/office/drawing/2014/main" val="20007"/>
                    </a:ext>
                  </a:extLst>
                </a:gridCol>
                <a:gridCol w="814630">
                  <a:extLst>
                    <a:ext uri="{9D8B030D-6E8A-4147-A177-3AD203B41FA5}">
                      <a16:colId xmlns:a16="http://schemas.microsoft.com/office/drawing/2014/main" val="20008"/>
                    </a:ext>
                  </a:extLst>
                </a:gridCol>
              </a:tblGrid>
              <a:tr h="638344">
                <a:tc>
                  <a:txBody>
                    <a:bodyPr/>
                    <a:lstStyle/>
                    <a:p>
                      <a:pPr algn="l" fontAlgn="b"/>
                      <a:r>
                        <a:rPr lang="en-SG" sz="1300" b="1" i="0" u="none" strike="noStrike" dirty="0">
                          <a:solidFill>
                            <a:schemeClr val="bg1"/>
                          </a:solidFill>
                          <a:effectLst/>
                          <a:latin typeface="Calibri"/>
                        </a:rPr>
                        <a:t>Target IP </a:t>
                      </a:r>
                      <a:r>
                        <a:rPr lang="en-SG" sz="1300" b="1" i="0" u="none" strike="noStrike" dirty="0" err="1">
                          <a:solidFill>
                            <a:schemeClr val="bg1"/>
                          </a:solidFill>
                          <a:effectLst/>
                          <a:latin typeface="Calibri"/>
                        </a:rPr>
                        <a:t>Addr</a:t>
                      </a:r>
                      <a:endParaRPr lang="en-SG" sz="1300" b="1" i="0" u="none" strike="noStrike" dirty="0">
                        <a:solidFill>
                          <a:schemeClr val="bg1"/>
                        </a:solidFill>
                        <a:effectLst/>
                        <a:latin typeface="Calibri"/>
                      </a:endParaRP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Target Name</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Target OS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How Discovered</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Listening Ports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Known Vulns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Admin Accts / Passwds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a:solidFill>
                            <a:schemeClr val="bg1"/>
                          </a:solidFill>
                          <a:effectLst/>
                          <a:latin typeface="Calibri"/>
                        </a:rPr>
                        <a:t>Other Accts / Passwds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SG" sz="1300" b="1" i="0" u="none" strike="noStrike" dirty="0" err="1">
                          <a:solidFill>
                            <a:schemeClr val="bg1"/>
                          </a:solidFill>
                          <a:effectLst/>
                          <a:latin typeface="Calibri"/>
                        </a:rPr>
                        <a:t>Misc</a:t>
                      </a:r>
                      <a:r>
                        <a:rPr lang="en-SG" sz="1300" b="1" i="0" u="none" strike="noStrike" dirty="0">
                          <a:solidFill>
                            <a:schemeClr val="bg1"/>
                          </a:solidFill>
                          <a:effectLst/>
                          <a:latin typeface="Calibri"/>
                        </a:rPr>
                        <a:t> Notes</a:t>
                      </a:r>
                    </a:p>
                  </a:txBody>
                  <a:tcPr marL="7046" marR="7046" marT="845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534805">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34805">
                <a:tc>
                  <a:txBody>
                    <a:bodyPr/>
                    <a:lstStyle/>
                    <a:p>
                      <a:pPr algn="l" fontAlgn="b"/>
                      <a:r>
                        <a:rPr lang="en-SG" sz="1000" b="0" i="0" u="none" strike="noStrike" dirty="0">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34805">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34805">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34805">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SG" sz="1000" b="0" i="0" u="none" strike="noStrike" dirty="0">
                          <a:solidFill>
                            <a:schemeClr val="bg1"/>
                          </a:solidFill>
                          <a:effectLst/>
                          <a:latin typeface="Calibri"/>
                        </a:rPr>
                        <a:t> </a:t>
                      </a:r>
                    </a:p>
                  </a:txBody>
                  <a:tcPr marL="7046" marR="7046" marT="845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Slide Number Placeholder 1"/>
          <p:cNvSpPr>
            <a:spLocks noGrp="1"/>
          </p:cNvSpPr>
          <p:nvPr>
            <p:ph type="sldNum" sz="quarter" idx="4294967295"/>
          </p:nvPr>
        </p:nvSpPr>
        <p:spPr>
          <a:xfrm>
            <a:off x="8229600" y="6324600"/>
            <a:ext cx="1905000" cy="381000"/>
          </a:xfrm>
          <a:prstGeom prst="rect">
            <a:avLst/>
          </a:prstGeom>
        </p:spPr>
        <p:txBody>
          <a:bodyPr/>
          <a:lstStyle/>
          <a:p>
            <a:r>
              <a:rPr lang="en-US"/>
              <a:t>    slide</a:t>
            </a:r>
            <a:fld id="{CD1E3C00-1CCA-42EC-B01C-177DBAD4B2D1}" type="slidenum">
              <a:rPr lang="en-US" smtClean="0">
                <a:solidFill>
                  <a:srgbClr val="FF0000"/>
                </a:solidFill>
              </a:rPr>
              <a:pPr/>
              <a:t>71</a:t>
            </a:fld>
            <a:endParaRPr lang="en-US"/>
          </a:p>
        </p:txBody>
      </p:sp>
      <p:sp>
        <p:nvSpPr>
          <p:cNvPr id="3" name="Rectangle 2"/>
          <p:cNvSpPr/>
          <p:nvPr/>
        </p:nvSpPr>
        <p:spPr>
          <a:xfrm>
            <a:off x="152400" y="76200"/>
            <a:ext cx="4222310" cy="461665"/>
          </a:xfrm>
          <a:prstGeom prst="rect">
            <a:avLst/>
          </a:prstGeom>
        </p:spPr>
        <p:txBody>
          <a:bodyPr wrap="none">
            <a:spAutoFit/>
          </a:bodyPr>
          <a:lstStyle/>
          <a:p>
            <a:r>
              <a:rPr lang="en-US" dirty="0">
                <a:solidFill>
                  <a:schemeClr val="bg1"/>
                </a:solidFill>
              </a:rPr>
              <a:t>Basic Inventory Template </a:t>
            </a:r>
            <a:endParaRPr lang="en-SG" dirty="0">
              <a:solidFill>
                <a:schemeClr val="bg1"/>
              </a:solidFill>
            </a:endParaRPr>
          </a:p>
        </p:txBody>
      </p:sp>
    </p:spTree>
    <p:custDataLst>
      <p:tags r:id="rId1"/>
    </p:custDataLst>
    <p:extLst>
      <p:ext uri="{BB962C8B-B14F-4D97-AF65-F5344CB8AC3E}">
        <p14:creationId xmlns:p14="http://schemas.microsoft.com/office/powerpoint/2010/main" val="3254903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Discovered Methods</a:t>
            </a:r>
            <a:endParaRPr lang="en-SG" b="0" dirty="0"/>
          </a:p>
        </p:txBody>
      </p:sp>
      <p:sp>
        <p:nvSpPr>
          <p:cNvPr id="3" name="Content Placeholder 2"/>
          <p:cNvSpPr>
            <a:spLocks noGrp="1"/>
          </p:cNvSpPr>
          <p:nvPr>
            <p:ph idx="1"/>
          </p:nvPr>
        </p:nvSpPr>
        <p:spPr/>
        <p:txBody>
          <a:bodyPr>
            <a:normAutofit/>
          </a:bodyPr>
          <a:lstStyle/>
          <a:p>
            <a:r>
              <a:rPr lang="en-US" sz="2800" dirty="0"/>
              <a:t>Enter these and details:</a:t>
            </a:r>
          </a:p>
          <a:p>
            <a:pPr lvl="1"/>
            <a:r>
              <a:rPr lang="en-US" dirty="0"/>
              <a:t>Revealed by organization personnel</a:t>
            </a:r>
          </a:p>
          <a:p>
            <a:pPr lvl="1"/>
            <a:r>
              <a:rPr lang="en-US" dirty="0"/>
              <a:t>Discovered by Search engines</a:t>
            </a:r>
          </a:p>
          <a:p>
            <a:pPr lvl="1"/>
            <a:r>
              <a:rPr lang="en-US" dirty="0"/>
              <a:t>Discovered by DNS lookups</a:t>
            </a:r>
          </a:p>
          <a:p>
            <a:pPr lvl="1"/>
            <a:r>
              <a:rPr lang="en-US" dirty="0"/>
              <a:t>Discovered by physical assessment or wireless assessment</a:t>
            </a:r>
          </a:p>
          <a:p>
            <a:pPr lvl="1"/>
            <a:r>
              <a:rPr lang="en-US" dirty="0"/>
              <a:t>Discovered by network sweep</a:t>
            </a:r>
          </a:p>
          <a:p>
            <a:pPr lvl="1"/>
            <a:r>
              <a:rPr lang="en-US" dirty="0"/>
              <a:t>…</a:t>
            </a:r>
            <a:endParaRPr lang="en-SG" dirty="0"/>
          </a:p>
        </p:txBody>
      </p:sp>
      <p:sp>
        <p:nvSpPr>
          <p:cNvPr id="4" name="Slide Number Placeholder 3"/>
          <p:cNvSpPr>
            <a:spLocks noGrp="1"/>
          </p:cNvSpPr>
          <p:nvPr>
            <p:ph type="sldNum" sz="quarter" idx="4294967295"/>
          </p:nvPr>
        </p:nvSpPr>
        <p:spPr>
          <a:xfrm>
            <a:off x="8229600" y="6324600"/>
            <a:ext cx="1905000" cy="381000"/>
          </a:xfrm>
          <a:prstGeom prst="rect">
            <a:avLst/>
          </a:prstGeom>
        </p:spPr>
        <p:txBody>
          <a:bodyPr/>
          <a:lstStyle/>
          <a:p>
            <a:r>
              <a:rPr lang="en-US"/>
              <a:t>    slide</a:t>
            </a:r>
            <a:fld id="{CD1E3C00-1CCA-42EC-B01C-177DBAD4B2D1}" type="slidenum">
              <a:rPr lang="en-US" smtClean="0">
                <a:solidFill>
                  <a:srgbClr val="FF0000"/>
                </a:solidFill>
              </a:rPr>
              <a:pPr/>
              <a:t>72</a:t>
            </a:fld>
            <a:endParaRPr lang="en-US"/>
          </a:p>
        </p:txBody>
      </p:sp>
    </p:spTree>
    <p:custDataLst>
      <p:tags r:id="rId1"/>
    </p:custDataLst>
    <p:extLst>
      <p:ext uri="{BB962C8B-B14F-4D97-AF65-F5344CB8AC3E}">
        <p14:creationId xmlns:p14="http://schemas.microsoft.com/office/powerpoint/2010/main" val="510731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a:t>Inventory Tools</a:t>
            </a:r>
            <a:endParaRPr lang="en-SG" sz="3200" b="0" dirty="0"/>
          </a:p>
        </p:txBody>
      </p:sp>
      <p:sp>
        <p:nvSpPr>
          <p:cNvPr id="3" name="Content Placeholder 2"/>
          <p:cNvSpPr>
            <a:spLocks noGrp="1"/>
          </p:cNvSpPr>
          <p:nvPr>
            <p:ph idx="1"/>
          </p:nvPr>
        </p:nvSpPr>
        <p:spPr/>
        <p:txBody>
          <a:bodyPr>
            <a:normAutofit/>
          </a:bodyPr>
          <a:lstStyle/>
          <a:p>
            <a:r>
              <a:rPr lang="en-US" sz="2400" dirty="0" err="1"/>
              <a:t>MediaWiki</a:t>
            </a:r>
            <a:r>
              <a:rPr lang="en-US" sz="2400" dirty="0"/>
              <a:t>, Open Source</a:t>
            </a:r>
          </a:p>
          <a:p>
            <a:pPr lvl="1"/>
            <a:r>
              <a:rPr lang="en-SG" sz="2400" dirty="0">
                <a:hlinkClick r:id="rId3"/>
              </a:rPr>
              <a:t>http://www.mediawiki.org/wiki/MediaWiki</a:t>
            </a:r>
            <a:endParaRPr lang="en-SG" sz="2400" dirty="0"/>
          </a:p>
          <a:p>
            <a:r>
              <a:rPr lang="en-US" sz="2400" dirty="0" err="1"/>
              <a:t>Dradis</a:t>
            </a:r>
            <a:r>
              <a:rPr lang="en-US" sz="2400" dirty="0"/>
              <a:t>, Open Source</a:t>
            </a:r>
          </a:p>
          <a:p>
            <a:pPr lvl="1"/>
            <a:r>
              <a:rPr lang="en-SG" sz="2400" dirty="0">
                <a:hlinkClick r:id="rId4"/>
              </a:rPr>
              <a:t>http://dradisframework.org/</a:t>
            </a:r>
            <a:endParaRPr lang="en-SG" sz="2400" dirty="0"/>
          </a:p>
          <a:p>
            <a:pPr marL="457200" lvl="1" indent="0">
              <a:buNone/>
            </a:pPr>
            <a:endParaRPr lang="en-US" sz="2400" dirty="0"/>
          </a:p>
          <a:p>
            <a:pPr lvl="1"/>
            <a:endParaRPr lang="en-SG" sz="2400" dirty="0"/>
          </a:p>
          <a:p>
            <a:endParaRPr lang="en-SG" sz="2400" dirty="0"/>
          </a:p>
        </p:txBody>
      </p:sp>
      <p:sp>
        <p:nvSpPr>
          <p:cNvPr id="4" name="Slide Number Placeholder 3"/>
          <p:cNvSpPr>
            <a:spLocks noGrp="1"/>
          </p:cNvSpPr>
          <p:nvPr>
            <p:ph type="sldNum" sz="quarter" idx="4294967295"/>
          </p:nvPr>
        </p:nvSpPr>
        <p:spPr>
          <a:xfrm>
            <a:off x="8229600" y="6324600"/>
            <a:ext cx="1905000" cy="381000"/>
          </a:xfrm>
          <a:prstGeom prst="rect">
            <a:avLst/>
          </a:prstGeom>
        </p:spPr>
        <p:txBody>
          <a:bodyPr/>
          <a:lstStyle/>
          <a:p>
            <a:r>
              <a:rPr lang="en-US"/>
              <a:t>    slide</a:t>
            </a:r>
            <a:fld id="{CD1E3C00-1CCA-42EC-B01C-177DBAD4B2D1}" type="slidenum">
              <a:rPr lang="en-US" smtClean="0">
                <a:solidFill>
                  <a:srgbClr val="FF0000"/>
                </a:solidFill>
              </a:rPr>
              <a:pPr/>
              <a:t>73</a:t>
            </a:fld>
            <a:endParaRPr lang="en-US"/>
          </a:p>
        </p:txBody>
      </p:sp>
    </p:spTree>
    <p:custDataLst>
      <p:tags r:id="rId1"/>
    </p:custDataLst>
    <p:extLst>
      <p:ext uri="{BB962C8B-B14F-4D97-AF65-F5344CB8AC3E}">
        <p14:creationId xmlns:p14="http://schemas.microsoft.com/office/powerpoint/2010/main" val="3372566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Other Reconnaissance Tools</a:t>
            </a:r>
          </a:p>
        </p:txBody>
      </p:sp>
    </p:spTree>
    <p:extLst>
      <p:ext uri="{BB962C8B-B14F-4D97-AF65-F5344CB8AC3E}">
        <p14:creationId xmlns:p14="http://schemas.microsoft.com/office/powerpoint/2010/main" val="4258585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Tools and Tools and Tools…</a:t>
            </a:r>
          </a:p>
        </p:txBody>
      </p:sp>
      <p:sp>
        <p:nvSpPr>
          <p:cNvPr id="12" name="Content Placeholder 11"/>
          <p:cNvSpPr>
            <a:spLocks noGrp="1"/>
          </p:cNvSpPr>
          <p:nvPr>
            <p:ph idx="1"/>
          </p:nvPr>
        </p:nvSpPr>
        <p:spPr/>
        <p:txBody>
          <a:bodyPr/>
          <a:lstStyle/>
          <a:p>
            <a:r>
              <a:rPr lang="en-US" dirty="0"/>
              <a:t>There are many tools for reconnaissance purpose. They came in different strengths and weaknesses.</a:t>
            </a:r>
          </a:p>
          <a:p>
            <a:r>
              <a:rPr lang="en-US" dirty="0"/>
              <a:t>We are interested in tools that focus in system and network testing purpose. </a:t>
            </a:r>
          </a:p>
          <a:p>
            <a:r>
              <a:rPr lang="en-US" dirty="0"/>
              <a:t>Sometime tools for web penetration testing can also be of good use, depending on your purpose and objective.</a:t>
            </a:r>
          </a:p>
          <a:p>
            <a:endParaRPr lang="en-US" dirty="0"/>
          </a:p>
          <a:p>
            <a:pPr marL="0" indent="0">
              <a:buNone/>
            </a:pPr>
            <a:endParaRPr lang="en-US" dirty="0"/>
          </a:p>
        </p:txBody>
      </p:sp>
    </p:spTree>
    <p:extLst>
      <p:ext uri="{BB962C8B-B14F-4D97-AF65-F5344CB8AC3E}">
        <p14:creationId xmlns:p14="http://schemas.microsoft.com/office/powerpoint/2010/main" val="3940617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Summary</a:t>
            </a:r>
          </a:p>
        </p:txBody>
      </p:sp>
    </p:spTree>
    <p:extLst>
      <p:ext uri="{BB962C8B-B14F-4D97-AF65-F5344CB8AC3E}">
        <p14:creationId xmlns:p14="http://schemas.microsoft.com/office/powerpoint/2010/main" val="3732958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685800"/>
          </a:xfrm>
        </p:spPr>
        <p:txBody>
          <a:bodyPr/>
          <a:lstStyle/>
          <a:p>
            <a:r>
              <a:rPr lang="en-US" b="0" dirty="0"/>
              <a:t>Summary</a:t>
            </a:r>
            <a:endParaRPr lang="en-SG" b="0" dirty="0"/>
          </a:p>
        </p:txBody>
      </p:sp>
      <p:sp>
        <p:nvSpPr>
          <p:cNvPr id="3" name="Content Placeholder 2"/>
          <p:cNvSpPr>
            <a:spLocks noGrp="1"/>
          </p:cNvSpPr>
          <p:nvPr>
            <p:ph idx="1"/>
          </p:nvPr>
        </p:nvSpPr>
        <p:spPr/>
        <p:txBody>
          <a:bodyPr>
            <a:noAutofit/>
          </a:bodyPr>
          <a:lstStyle/>
          <a:p>
            <a:r>
              <a:rPr lang="en-US" sz="2400" dirty="0"/>
              <a:t>What is Reconnaissance ?</a:t>
            </a:r>
          </a:p>
          <a:p>
            <a:r>
              <a:rPr lang="en-US" sz="2400" dirty="0"/>
              <a:t>Reconnoiter Intelligence for Network and Systems Pen-Test Project</a:t>
            </a:r>
          </a:p>
          <a:p>
            <a:r>
              <a:rPr lang="en-US" sz="2400" dirty="0"/>
              <a:t>Information about Target Organization</a:t>
            </a:r>
          </a:p>
          <a:p>
            <a:r>
              <a:rPr lang="en-US" sz="2400" dirty="0"/>
              <a:t>Tools for Reconnaissance</a:t>
            </a:r>
          </a:p>
          <a:p>
            <a:pPr lvl="1"/>
            <a:r>
              <a:rPr lang="en-US" sz="2000" dirty="0"/>
              <a:t>Intelligence Gathering through Network Resources</a:t>
            </a:r>
          </a:p>
          <a:p>
            <a:pPr lvl="1"/>
            <a:r>
              <a:rPr lang="en-US" sz="2000" dirty="0"/>
              <a:t>Intelligence Gathering through Internet/WWW</a:t>
            </a:r>
          </a:p>
          <a:p>
            <a:pPr lvl="1"/>
            <a:r>
              <a:rPr lang="en-US" sz="2000" dirty="0"/>
              <a:t>Intelligence Gathering through Automated Tools</a:t>
            </a:r>
          </a:p>
          <a:p>
            <a:r>
              <a:rPr lang="en-US" sz="2400" dirty="0"/>
              <a:t>Keeping an Inventory of Entities Discovered</a:t>
            </a:r>
          </a:p>
          <a:p>
            <a:r>
              <a:rPr lang="en-US" sz="2400" dirty="0"/>
              <a:t>Other Reconnaissance Tools</a:t>
            </a:r>
          </a:p>
          <a:p>
            <a:endParaRPr lang="en-SG" sz="2400" dirty="0"/>
          </a:p>
        </p:txBody>
      </p:sp>
    </p:spTree>
    <p:custDataLst>
      <p:tags r:id="rId1"/>
    </p:custDataLst>
    <p:extLst>
      <p:ext uri="{BB962C8B-B14F-4D97-AF65-F5344CB8AC3E}">
        <p14:creationId xmlns:p14="http://schemas.microsoft.com/office/powerpoint/2010/main" val="3573464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Q&amp;A</a:t>
            </a:r>
          </a:p>
        </p:txBody>
      </p:sp>
    </p:spTree>
    <p:extLst>
      <p:ext uri="{BB962C8B-B14F-4D97-AF65-F5344CB8AC3E}">
        <p14:creationId xmlns:p14="http://schemas.microsoft.com/office/powerpoint/2010/main" val="2814898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End</a:t>
            </a:r>
          </a:p>
        </p:txBody>
      </p:sp>
    </p:spTree>
    <p:extLst>
      <p:ext uri="{BB962C8B-B14F-4D97-AF65-F5344CB8AC3E}">
        <p14:creationId xmlns:p14="http://schemas.microsoft.com/office/powerpoint/2010/main" val="234753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Reconnaissance is the second phase in our Pen-Test Model. This is the phase where most information needed to prepare for the pen-test project are gathered.</a:t>
            </a:r>
          </a:p>
          <a:p>
            <a:endParaRPr lang="en-US" sz="2400" dirty="0"/>
          </a:p>
          <a:p>
            <a:r>
              <a:rPr lang="en-US" sz="2400" dirty="0"/>
              <a:t>It is to note that there are also be information gathering activities prior to contract singing, planning phase and all other phases where necessary.</a:t>
            </a:r>
          </a:p>
          <a:p>
            <a:endParaRPr lang="en-US" sz="2400" dirty="0"/>
          </a:p>
          <a:p>
            <a:r>
              <a:rPr lang="en-US" sz="2400" dirty="0"/>
              <a:t>The information/intelligence gathered must also be meaningful and purposeful for any particular pen-test project. </a:t>
            </a:r>
          </a:p>
          <a:p>
            <a:endParaRPr lang="en-US" sz="2400" dirty="0"/>
          </a:p>
          <a:p>
            <a:endParaRPr lang="en-SG" sz="2400" dirty="0"/>
          </a:p>
        </p:txBody>
      </p:sp>
    </p:spTree>
    <p:custDataLst>
      <p:tags r:id="rId1"/>
    </p:custDataLst>
    <p:extLst>
      <p:ext uri="{BB962C8B-B14F-4D97-AF65-F5344CB8AC3E}">
        <p14:creationId xmlns:p14="http://schemas.microsoft.com/office/powerpoint/2010/main" val="934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09599" y="982177"/>
            <a:ext cx="11207931" cy="5324535"/>
          </a:xfrm>
          <a:prstGeom prst="rect">
            <a:avLst/>
          </a:prstGeom>
        </p:spPr>
        <p:txBody>
          <a:bodyPr wrap="square">
            <a:spAutoFit/>
          </a:bodyPr>
          <a:lstStyle/>
          <a:p>
            <a:r>
              <a:rPr lang="en-US" sz="2000" dirty="0"/>
              <a:t>There are tons of public domain information available for mining, Pen-testers need to know what to mine, where to mine, how to mine and use what to mine given the time and man-power.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The depth of information also translate to time and efforts needed, hence it cannot be under estimated.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725" y="2057400"/>
            <a:ext cx="7349475" cy="3479123"/>
          </a:xfrm>
        </p:spPr>
      </p:pic>
    </p:spTree>
    <p:extLst>
      <p:ext uri="{BB962C8B-B14F-4D97-AF65-F5344CB8AC3E}">
        <p14:creationId xmlns:p14="http://schemas.microsoft.com/office/powerpoint/2010/main" val="3442936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FC263C1BB8CE419EB5D4898E29476C" ma:contentTypeVersion="2" ma:contentTypeDescription="Create a new document." ma:contentTypeScope="" ma:versionID="615e6d275176d44f918c8c0632d8f860">
  <xsd:schema xmlns:xsd="http://www.w3.org/2001/XMLSchema" xmlns:xs="http://www.w3.org/2001/XMLSchema" xmlns:p="http://schemas.microsoft.com/office/2006/metadata/properties" xmlns:ns2="b3cb7993-a6de-4faf-ad31-2d728e621b0d" targetNamespace="http://schemas.microsoft.com/office/2006/metadata/properties" ma:root="true" ma:fieldsID="51aeffd96d6e409178f3a28261d73039" ns2:_="">
    <xsd:import namespace="b3cb7993-a6de-4faf-ad31-2d728e621b0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b7993-a6de-4faf-ad31-2d728e621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F795AE-8E86-47F3-A159-081DE3CA15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cb7993-a6de-4faf-ad31-2d728e621b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1B335E-64D9-404D-8B95-B7607B1DC1A7}">
  <ds:schemaRefs>
    <ds:schemaRef ds:uri="http://schemas.microsoft.com/sharepoint/v3/contenttype/forms"/>
  </ds:schemaRefs>
</ds:datastoreItem>
</file>

<file path=customXml/itemProps3.xml><?xml version="1.0" encoding="utf-8"?>
<ds:datastoreItem xmlns:ds="http://schemas.openxmlformats.org/officeDocument/2006/customXml" ds:itemID="{152E2445-7262-4582-AD53-DDC27FF9B5FD}">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b3cb7993-a6de-4faf-ad31-2d728e621b0d"/>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17149</TotalTime>
  <Words>2267</Words>
  <Application>Microsoft Office PowerPoint</Application>
  <PresentationFormat>Widescreen</PresentationFormat>
  <Paragraphs>313</Paragraphs>
  <Slides>79</Slides>
  <Notes>2</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Contport</vt:lpstr>
      <vt:lpstr>PowerPoint Presentation</vt:lpstr>
      <vt:lpstr>Learning Outcomes</vt:lpstr>
      <vt:lpstr>Learning Objectives </vt:lpstr>
      <vt:lpstr>Contents</vt:lpstr>
      <vt:lpstr>PowerPoint Presentation</vt:lpstr>
      <vt:lpstr>Our Pen-Test Process Model</vt:lpstr>
      <vt:lpstr>Reconnaissance Concept</vt:lpstr>
      <vt:lpstr>PowerPoint Presentation</vt:lpstr>
      <vt:lpstr>PowerPoint Presentation</vt:lpstr>
      <vt:lpstr>Information about Target Organization</vt:lpstr>
      <vt:lpstr>Sources of Information</vt:lpstr>
      <vt:lpstr>PowerPoint Presentation</vt:lpstr>
      <vt:lpstr>PowerPoint Presentation</vt:lpstr>
      <vt:lpstr>PowerPoint Presentation</vt:lpstr>
      <vt:lpstr>PowerPoint Presentation</vt:lpstr>
      <vt:lpstr>Tools for Reconnaissance</vt:lpstr>
      <vt:lpstr>PowerPoint Presentation</vt:lpstr>
      <vt:lpstr>Activity 3.1 - Thinking</vt:lpstr>
      <vt:lpstr>PowerPoint Presentation</vt:lpstr>
      <vt:lpstr>PowerPoint Presentation</vt:lpstr>
      <vt:lpstr>PowerPoint Presentation</vt:lpstr>
      <vt:lpstr>PowerPoint Presentation</vt:lpstr>
      <vt:lpstr>PowerPoint Presentation</vt:lpstr>
      <vt:lpstr>Whois Searches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 Address Block 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DNS Interrogation</vt:lpstr>
      <vt:lpstr>Domain Name Servers(DNS)</vt:lpstr>
      <vt:lpstr>How Domain Name Servers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Tools</vt:lpstr>
      <vt:lpstr>PowerPoint Presentation</vt:lpstr>
      <vt:lpstr>PowerPoint Presentation</vt:lpstr>
      <vt:lpstr>Activity 3.2 - Exploration</vt:lpstr>
      <vt:lpstr>PowerPoint Presentation</vt:lpstr>
      <vt:lpstr>Keeping an Inventory of Entities</vt:lpstr>
      <vt:lpstr>PowerPoint Presentation</vt:lpstr>
      <vt:lpstr>Discovered Methods</vt:lpstr>
      <vt:lpstr>Inventory Tools</vt:lpstr>
      <vt:lpstr>PowerPoint Presentation</vt:lpstr>
      <vt:lpstr>Tools and Tools and Tools…</vt:lpstr>
      <vt:lpstr>PowerPoint Presentation</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 2012 Week 1 Module Overview</dc:title>
  <dc:creator>Lee Chin Seng</dc:creator>
  <cp:lastModifiedBy>Hock Guan TAN (NP)</cp:lastModifiedBy>
  <cp:revision>644</cp:revision>
  <cp:lastPrinted>2000-08-04T01:42:18Z</cp:lastPrinted>
  <dcterms:created xsi:type="dcterms:W3CDTF">1995-05-28T16:29:18Z</dcterms:created>
  <dcterms:modified xsi:type="dcterms:W3CDTF">2021-06-05T05:56:30Z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0x0101004EFC263C1BB8CE419EB5D4898E29476C</vt:lpwstr>
  </property>
  <property fmtid="{D5CDD505-2E9C-101B-9397-08002B2CF9AE}" pid="3" name="MSIP_Label_dd7aeb4d-f421-48c2-a20e-7b6cd62b5b82_Enabled">
    <vt:lpwstr>True</vt:lpwstr>
  </property>
  <property fmtid="{D5CDD505-2E9C-101B-9397-08002B2CF9AE}" pid="4" name="MSIP_Label_dd7aeb4d-f421-48c2-a20e-7b6cd62b5b82_SiteId">
    <vt:lpwstr>cba9e115-3016-4462-a1ab-a565cba0cdf1</vt:lpwstr>
  </property>
  <property fmtid="{D5CDD505-2E9C-101B-9397-08002B2CF9AE}" pid="5" name="MSIP_Label_dd7aeb4d-f421-48c2-a20e-7b6cd62b5b82_ActionId">
    <vt:lpwstr>0bdd7282-d102-445c-9f1b-6d40f552b59a</vt:lpwstr>
  </property>
  <property fmtid="{D5CDD505-2E9C-101B-9397-08002B2CF9AE}" pid="6" name="MSIP_Label_dd7aeb4d-f421-48c2-a20e-7b6cd62b5b82_Method">
    <vt:lpwstr>Privileged</vt:lpwstr>
  </property>
  <property fmtid="{D5CDD505-2E9C-101B-9397-08002B2CF9AE}" pid="7" name="MSIP_Label_dd7aeb4d-f421-48c2-a20e-7b6cd62b5b82_SetDate">
    <vt:lpwstr>2021-05-09T02:53:53Z</vt:lpwstr>
  </property>
  <property fmtid="{D5CDD505-2E9C-101B-9397-08002B2CF9AE}" pid="8" name="MSIP_Label_dd7aeb4d-f421-48c2-a20e-7b6cd62b5b82_Name">
    <vt:lpwstr>dd7aeb4d-f421-48c2-a20e-7b6cd62b5b82</vt:lpwstr>
  </property>
  <property fmtid="{D5CDD505-2E9C-101B-9397-08002B2CF9AE}" pid="9" name="MSIP_Label_dd7aeb4d-f421-48c2-a20e-7b6cd62b5b82_ContentBits">
    <vt:lpwstr>1</vt:lpwstr>
  </property>
  <property fmtid="{D5CDD505-2E9C-101B-9397-08002B2CF9AE}" pid="10" name="ClassificationContentMarkingHeaderLocations">
    <vt:lpwstr>Contport:3</vt:lpwstr>
  </property>
  <property fmtid="{D5CDD505-2E9C-101B-9397-08002B2CF9AE}" pid="11" name="ClassificationContentMarkingHeaderText">
    <vt:lpwstr>                    Official Open</vt:lpwstr>
  </property>
</Properties>
</file>